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15.xml" ContentType="application/vnd.openxmlformats-officedocument.presentationml.slide+xml"/>
  <Override PartName="/ppt/slides/slide114.xml" ContentType="application/vnd.openxmlformats-officedocument.presentationml.slide+xml"/>
  <Override PartName="/ppt/slides/slide113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3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slides/slide46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36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5.xml" ContentType="application/vnd.openxmlformats-officedocument.presentationml.slide+xml"/>
  <Override PartName="/ppt/slides/slide30.xml" ContentType="application/vnd.openxmlformats-officedocument.presentationml.slide+xml"/>
  <Override PartName="/ppt/slides/slide33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125"/>
  </p:notesMasterIdLst>
  <p:handoutMasterIdLst>
    <p:handoutMasterId r:id="rId126"/>
  </p:handoutMasterIdLst>
  <p:sldIdLst>
    <p:sldId id="264" r:id="rId2"/>
    <p:sldId id="280" r:id="rId3"/>
    <p:sldId id="281" r:id="rId4"/>
    <p:sldId id="282" r:id="rId5"/>
    <p:sldId id="283" r:id="rId6"/>
    <p:sldId id="372" r:id="rId7"/>
    <p:sldId id="284" r:id="rId8"/>
    <p:sldId id="360" r:id="rId9"/>
    <p:sldId id="389" r:id="rId10"/>
    <p:sldId id="285" r:id="rId11"/>
    <p:sldId id="381" r:id="rId12"/>
    <p:sldId id="361" r:id="rId13"/>
    <p:sldId id="362" r:id="rId14"/>
    <p:sldId id="390" r:id="rId15"/>
    <p:sldId id="286" r:id="rId16"/>
    <p:sldId id="382" r:id="rId17"/>
    <p:sldId id="363" r:id="rId18"/>
    <p:sldId id="364" r:id="rId19"/>
    <p:sldId id="365" r:id="rId20"/>
    <p:sldId id="366" r:id="rId21"/>
    <p:sldId id="383" r:id="rId22"/>
    <p:sldId id="343" r:id="rId23"/>
    <p:sldId id="347" r:id="rId24"/>
    <p:sldId id="348" r:id="rId25"/>
    <p:sldId id="373" r:id="rId26"/>
    <p:sldId id="349" r:id="rId27"/>
    <p:sldId id="370" r:id="rId28"/>
    <p:sldId id="391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76" r:id="rId37"/>
    <p:sldId id="357" r:id="rId38"/>
    <p:sldId id="358" r:id="rId39"/>
    <p:sldId id="377" r:id="rId40"/>
    <p:sldId id="359" r:id="rId41"/>
    <p:sldId id="367" r:id="rId42"/>
    <p:sldId id="384" r:id="rId43"/>
    <p:sldId id="346" r:id="rId44"/>
    <p:sldId id="287" r:id="rId45"/>
    <p:sldId id="288" r:id="rId46"/>
    <p:sldId id="289" r:id="rId47"/>
    <p:sldId id="290" r:id="rId48"/>
    <p:sldId id="392" r:id="rId49"/>
    <p:sldId id="291" r:id="rId50"/>
    <p:sldId id="292" r:id="rId51"/>
    <p:sldId id="293" r:id="rId52"/>
    <p:sldId id="393" r:id="rId53"/>
    <p:sldId id="294" r:id="rId54"/>
    <p:sldId id="295" r:id="rId55"/>
    <p:sldId id="296" r:id="rId56"/>
    <p:sldId id="297" r:id="rId57"/>
    <p:sldId id="385" r:id="rId58"/>
    <p:sldId id="298" r:id="rId59"/>
    <p:sldId id="299" r:id="rId60"/>
    <p:sldId id="378" r:id="rId61"/>
    <p:sldId id="300" r:id="rId62"/>
    <p:sldId id="301" r:id="rId63"/>
    <p:sldId id="394" r:id="rId64"/>
    <p:sldId id="303" r:id="rId65"/>
    <p:sldId id="302" r:id="rId66"/>
    <p:sldId id="368" r:id="rId67"/>
    <p:sldId id="395" r:id="rId68"/>
    <p:sldId id="369" r:id="rId69"/>
    <p:sldId id="304" r:id="rId70"/>
    <p:sldId id="305" r:id="rId71"/>
    <p:sldId id="379" r:id="rId72"/>
    <p:sldId id="306" r:id="rId73"/>
    <p:sldId id="307" r:id="rId74"/>
    <p:sldId id="310" r:id="rId75"/>
    <p:sldId id="311" r:id="rId76"/>
    <p:sldId id="308" r:id="rId77"/>
    <p:sldId id="380" r:id="rId78"/>
    <p:sldId id="309" r:id="rId79"/>
    <p:sldId id="386" r:id="rId80"/>
    <p:sldId id="312" r:id="rId81"/>
    <p:sldId id="313" r:id="rId82"/>
    <p:sldId id="314" r:id="rId83"/>
    <p:sldId id="315" r:id="rId84"/>
    <p:sldId id="316" r:id="rId85"/>
    <p:sldId id="317" r:id="rId86"/>
    <p:sldId id="396" r:id="rId87"/>
    <p:sldId id="322" r:id="rId88"/>
    <p:sldId id="320" r:id="rId89"/>
    <p:sldId id="397" r:id="rId90"/>
    <p:sldId id="321" r:id="rId91"/>
    <p:sldId id="398" r:id="rId92"/>
    <p:sldId id="387" r:id="rId93"/>
    <p:sldId id="318" r:id="rId94"/>
    <p:sldId id="319" r:id="rId95"/>
    <p:sldId id="323" r:id="rId96"/>
    <p:sldId id="324" r:id="rId97"/>
    <p:sldId id="325" r:id="rId98"/>
    <p:sldId id="399" r:id="rId99"/>
    <p:sldId id="326" r:id="rId100"/>
    <p:sldId id="327" r:id="rId101"/>
    <p:sldId id="328" r:id="rId102"/>
    <p:sldId id="329" r:id="rId103"/>
    <p:sldId id="330" r:id="rId104"/>
    <p:sldId id="344" r:id="rId105"/>
    <p:sldId id="345" r:id="rId106"/>
    <p:sldId id="331" r:id="rId107"/>
    <p:sldId id="332" r:id="rId108"/>
    <p:sldId id="400" r:id="rId109"/>
    <p:sldId id="333" r:id="rId110"/>
    <p:sldId id="401" r:id="rId111"/>
    <p:sldId id="334" r:id="rId112"/>
    <p:sldId id="402" r:id="rId113"/>
    <p:sldId id="335" r:id="rId114"/>
    <p:sldId id="342" r:id="rId115"/>
    <p:sldId id="336" r:id="rId116"/>
    <p:sldId id="337" r:id="rId117"/>
    <p:sldId id="338" r:id="rId118"/>
    <p:sldId id="341" r:id="rId119"/>
    <p:sldId id="339" r:id="rId120"/>
    <p:sldId id="403" r:id="rId121"/>
    <p:sldId id="388" r:id="rId122"/>
    <p:sldId id="340" r:id="rId123"/>
    <p:sldId id="267" r:id="rId1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Cutive Mono" panose="020B0604020202020204" charset="0"/>
      <p:regular r:id="rId131"/>
    </p:embeddedFont>
    <p:embeddedFont>
      <p:font typeface="Open Sans" panose="020B0606030504020204" pitchFamily="34" charset="0"/>
      <p:regular r:id="rId132"/>
      <p:bold r:id="rId133"/>
      <p:italic r:id="rId134"/>
      <p:boldItalic r:id="rId135"/>
    </p:embeddedFont>
    <p:embeddedFont>
      <p:font typeface="Open Sans SemiBold" panose="020B0706030804020204" pitchFamily="34" charset="0"/>
      <p:bold r:id="rId136"/>
      <p:boldItalic r:id="rId137"/>
    </p:embeddedFont>
    <p:embeddedFont>
      <p:font typeface="Roboto Mono" pitchFamily="2" charset="0"/>
      <p:regular r:id="rId138"/>
      <p:bold r:id="rId139"/>
      <p:italic r:id="rId140"/>
      <p:boldItalic r:id="rId1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9E"/>
    <a:srgbClr val="B1B7BC"/>
    <a:srgbClr val="004D71"/>
    <a:srgbClr val="45545F"/>
    <a:srgbClr val="01A1DD"/>
    <a:srgbClr val="1B3764"/>
    <a:srgbClr val="F5A81C"/>
    <a:srgbClr val="0090B9"/>
    <a:srgbClr val="ED1C24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2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594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8.fntdata"/><Relationship Id="rId139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4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4.fntdata"/><Relationship Id="rId135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font" Target="fonts/font15.fntdata"/><Relationship Id="rId146" Type="http://schemas.openxmlformats.org/officeDocument/2006/relationships/customXml" Target="../customXml/item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5.fntdata"/><Relationship Id="rId136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147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148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0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29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5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09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095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73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5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71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67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2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31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93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432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92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26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02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06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741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2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09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65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58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6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5507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Linux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 Cybersecurity Best Practices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 Identity and Access Management Methods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SELinux or AppArmor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Firewalls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 Logging Services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 Up, Restore, and Verify Data</a:t>
            </a:r>
          </a:p>
        </p:txBody>
      </p:sp>
    </p:spTree>
    <p:extLst>
      <p:ext uri="{BB962C8B-B14F-4D97-AF65-F5344CB8AC3E}">
        <p14:creationId xmlns:p14="http://schemas.microsoft.com/office/powerpoint/2010/main" val="137847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4941-6DFF-4361-8CC7-AAB05241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052A7-0717-46E1-962A-DFB194F8D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cryptographic technique that converts data from plaintext form into coded, or ciphertext, form.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15A94-41FF-4298-A783-33076BF33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8EB91C-D853-48B6-ABFC-9162F9B00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Decryption does the opposite.</a:t>
            </a:r>
          </a:p>
          <a:p>
            <a:r>
              <a:rPr lang="en-US" dirty="0"/>
              <a:t>Algorithm called a cipher is responsible for conversion process.</a:t>
            </a:r>
          </a:p>
          <a:p>
            <a:r>
              <a:rPr lang="en-US" dirty="0"/>
              <a:t>Only authorized parties with decryption info can read the data.</a:t>
            </a:r>
          </a:p>
          <a:p>
            <a:pPr lvl="1"/>
            <a:r>
              <a:rPr lang="en-US" dirty="0"/>
              <a:t>Info is called a key.</a:t>
            </a:r>
          </a:p>
          <a:p>
            <a:pPr lvl="1"/>
            <a:r>
              <a:rPr lang="en-US" dirty="0"/>
              <a:t>Key is used with cipher to make message unreadable without key.</a:t>
            </a:r>
          </a:p>
          <a:p>
            <a:r>
              <a:rPr lang="en-US" dirty="0"/>
              <a:t>A fundamental technique for upholding confidentiality.</a:t>
            </a:r>
          </a:p>
        </p:txBody>
      </p:sp>
    </p:spTree>
    <p:extLst>
      <p:ext uri="{BB962C8B-B14F-4D97-AF65-F5344CB8AC3E}">
        <p14:creationId xmlns:p14="http://schemas.microsoft.com/office/powerpoint/2010/main" val="7577401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1A82-D00F-472E-95BA-F21D9AE6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dd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09C2B3-B629-4E6F-A65E-5F8C635EE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8B036-9EB7-4649-8EF5-1A917D30D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Copies and converts files.</a:t>
            </a:r>
          </a:p>
          <a:p>
            <a:r>
              <a:rPr lang="en-US" dirty="0"/>
              <a:t>Enables transfer of files from one type of medium to another.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61035CC7-0A76-4F9C-A042-FDD408198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060352"/>
              </p:ext>
            </p:extLst>
          </p:nvPr>
        </p:nvGraphicFramePr>
        <p:xfrm>
          <a:off x="1217053" y="2108758"/>
          <a:ext cx="6709895" cy="2465274"/>
        </p:xfrm>
        <a:graphic>
          <a:graphicData uri="http://schemas.openxmlformats.org/drawingml/2006/table">
            <a:tbl>
              <a:tblPr/>
              <a:tblGrid>
                <a:gridCol w="2186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Operand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if={file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Specify file to read data from.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of={file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Specify file to write data to.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bs={bytes}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Specify number of bytes at which data is read/written.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count={blocks}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Specify number of blocks to write.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27081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status={level}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Specify level of information to print </a:t>
                      </a:r>
                      <a:r>
                        <a:rPr kumimoji="0" 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to stderr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939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982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7E3D-458D-45A8-A2A3-0631D541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mirrorvg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BB981E-815B-479F-AACC-1D58F7B24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A8036-22D8-43E1-AF20-276125FCE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copies of all logical volumes in a logical volume group.</a:t>
            </a:r>
          </a:p>
          <a:p>
            <a:r>
              <a:rPr lang="en-US" dirty="0"/>
              <a:t>By default, creates mirrors on same drives as volume group.</a:t>
            </a:r>
          </a:p>
          <a:p>
            <a:r>
              <a:rPr lang="en-US" dirty="0"/>
              <a:t>You can specify other drives to mirror to.</a:t>
            </a:r>
          </a:p>
          <a:p>
            <a:r>
              <a:rPr lang="en-US" dirty="0"/>
              <a:t>You can create up to three copies using the </a:t>
            </a:r>
            <a:r>
              <a:rPr lang="en-US" dirty="0">
                <a:latin typeface="Cutive Mono" panose="020B0604020202020204" charset="0"/>
              </a:rPr>
              <a:t>-c</a:t>
            </a:r>
            <a:r>
              <a:rPr lang="en-US" dirty="0"/>
              <a:t> option.</a:t>
            </a:r>
          </a:p>
        </p:txBody>
      </p:sp>
    </p:spTree>
    <p:extLst>
      <p:ext uri="{BB962C8B-B14F-4D97-AF65-F5344CB8AC3E}">
        <p14:creationId xmlns:p14="http://schemas.microsoft.com/office/powerpoint/2010/main" val="15609971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2217-979A-469F-AEA1-E6B875C4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Off-Site Backup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F157FA-1D3C-4047-A9F5-93542605DA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physical location outside of the main site that stores copies of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4F14E-B81E-4B0D-AF0D-779BE512C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6A723D-DEFB-4377-AD9F-B1EEA47C4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component of disaster recovery.</a:t>
            </a:r>
          </a:p>
          <a:p>
            <a:r>
              <a:rPr lang="en-US" dirty="0"/>
              <a:t>Reconstructs data after major disruption to main site.</a:t>
            </a:r>
          </a:p>
          <a:p>
            <a:r>
              <a:rPr lang="en-US" dirty="0"/>
              <a:t>Multiple ways to copy data from main to secondary site.</a:t>
            </a:r>
          </a:p>
          <a:p>
            <a:pPr lvl="1"/>
            <a:r>
              <a:rPr lang="en-US" dirty="0"/>
              <a:t>Physically move backup storage media.</a:t>
            </a:r>
          </a:p>
          <a:p>
            <a:pPr lvl="1"/>
            <a:r>
              <a:rPr lang="en-US" dirty="0"/>
              <a:t>Transfer files over a network.</a:t>
            </a:r>
          </a:p>
        </p:txBody>
      </p:sp>
    </p:spTree>
    <p:extLst>
      <p:ext uri="{BB962C8B-B14F-4D97-AF65-F5344CB8AC3E}">
        <p14:creationId xmlns:p14="http://schemas.microsoft.com/office/powerpoint/2010/main" val="9629634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17BF1A-91EB-478D-849A-1A208DB3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34756-E696-4251-98E6-64072FDB0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103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23B70749-E874-4018-B9A6-77F6EAAD2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00383"/>
              </p:ext>
            </p:extLst>
          </p:nvPr>
        </p:nvGraphicFramePr>
        <p:xfrm>
          <a:off x="1214762" y="1186734"/>
          <a:ext cx="6709895" cy="2770031"/>
        </p:xfrm>
        <a:graphic>
          <a:graphicData uri="http://schemas.openxmlformats.org/drawingml/2006/table">
            <a:tbl>
              <a:tblPr/>
              <a:tblGrid>
                <a:gridCol w="1937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Data Transfer Tool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scp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Copy data to or from remote host over SSH.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Data is encrypted in transit.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scp file.txt user@host:/home/dir/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sftp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FTP that uses SSH tunnel as transport mechanism.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Transfers files and manages directories.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Interactive and non-interactive usage.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rsync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Transfers file differences, not all files.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Efficient use of network bandwidth.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Can use SSH or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rsyncd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daemon.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rsync –a /home/mydir/ user@host:/home/mydir/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0012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1F6E8C-285A-42A0-9C89-C7B4DAA3B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HR compiles employee data on a yearly basis into spreadsheets.</a:t>
            </a:r>
          </a:p>
          <a:p>
            <a:r>
              <a:rPr lang="en-US" dirty="0"/>
              <a:t>Spreadsheets contain personal info.</a:t>
            </a:r>
          </a:p>
          <a:p>
            <a:r>
              <a:rPr lang="en-US" dirty="0"/>
              <a:t>You need to store files in backup.</a:t>
            </a:r>
          </a:p>
          <a:p>
            <a:r>
              <a:rPr lang="en-US" dirty="0"/>
              <a:t>No need to regularly update files, so you'll archive them.</a:t>
            </a:r>
          </a:p>
          <a:p>
            <a:r>
              <a:rPr lang="en-US" dirty="0"/>
              <a:t>You'll test recovery should that be necessary in the future.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DCC9B0-BB71-40E1-B6D8-495E30E6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Archiving and Restoring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A72D7-D539-4B4C-93B2-C5B94AA56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41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B3333C-E3D3-429F-8655-D18735BB7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R&amp;D has prototype info that needs backing up.</a:t>
            </a:r>
          </a:p>
          <a:p>
            <a:r>
              <a:rPr lang="en-US" dirty="0"/>
              <a:t>Info includes model numbers, pricing, and release dates.</a:t>
            </a:r>
          </a:p>
          <a:p>
            <a:r>
              <a:rPr lang="en-US" dirty="0"/>
              <a:t>Files need to be updated regularly.</a:t>
            </a:r>
          </a:p>
          <a:p>
            <a:r>
              <a:rPr lang="en-US" dirty="0"/>
              <a:t>Backup copies should align with source copies.</a:t>
            </a:r>
          </a:p>
          <a:p>
            <a:r>
              <a:rPr lang="en-US" dirty="0"/>
              <a:t>You'll synchronize the copies to ensure changes when necessary.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3EEDA8-E37A-46B7-9ED9-F5C34FB9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Synchronizing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4505D-DF0F-4E38-8DFD-C1A6A515B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83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AAF589-2B6F-489F-B4D4-2AC1291C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23390-8D7A-48B2-91E4-4AF7F6C36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procedure in which data is encoded to reduce the amount of bits that are used to represent that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76025-401D-4C2C-967F-92394F37F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3B0141-92DE-4E83-9F43-5C155546D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can significantly reduce file size.</a:t>
            </a:r>
          </a:p>
          <a:p>
            <a:r>
              <a:rPr lang="en-US" dirty="0"/>
              <a:t>Makes storage and transfer of data more efficient.</a:t>
            </a:r>
          </a:p>
          <a:p>
            <a:r>
              <a:rPr lang="en-US" dirty="0"/>
              <a:t>Compressed data is either lossless or lossy.</a:t>
            </a:r>
          </a:p>
          <a:p>
            <a:r>
              <a:rPr lang="en-US" dirty="0"/>
              <a:t>Used to reduce storage/transmission burden of backups.</a:t>
            </a:r>
          </a:p>
          <a:p>
            <a:pPr lvl="1"/>
            <a:r>
              <a:rPr lang="en-US" dirty="0"/>
              <a:t>Compress data before backing it up.</a:t>
            </a:r>
          </a:p>
        </p:txBody>
      </p:sp>
    </p:spTree>
    <p:extLst>
      <p:ext uri="{BB962C8B-B14F-4D97-AF65-F5344CB8AC3E}">
        <p14:creationId xmlns:p14="http://schemas.microsoft.com/office/powerpoint/2010/main" val="1207333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D63B0F-2CF2-4565-8A44-CF180F0D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gzip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08FE1-53C2-4D0E-A816-3ACBE41E2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224DDC-CACD-4230-9C46-09450155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compress/decompress .gz files.</a:t>
            </a:r>
          </a:p>
        </p:txBody>
      </p:sp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id="{9CD497B8-6955-46D1-9C6A-5FD4271F2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16054"/>
              </p:ext>
            </p:extLst>
          </p:nvPr>
        </p:nvGraphicFramePr>
        <p:xfrm>
          <a:off x="1587166" y="1422133"/>
          <a:ext cx="5969668" cy="3291840"/>
        </p:xfrm>
        <a:graphic>
          <a:graphicData uri="http://schemas.openxmlformats.org/drawingml/2006/table">
            <a:tbl>
              <a:tblPr/>
              <a:tblGrid>
                <a:gridCol w="993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Decompress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Force compression/decompression.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Omit saving original file name/timestamp.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Save original file name/timestamp.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6503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Suppress all warnings.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6817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 directory recursion.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7008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name and percentage reduction of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229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Perform an integrity check on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40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4413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DE6D10-8A93-47CA-BF6A-BFD5B9F9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gzip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8058B-F159-4C07-BC39-B40EC5B19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3AF79-8BC6-4495-A842-800D8049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17" y="953018"/>
            <a:ext cx="6976567" cy="33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441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27FD-33C3-46A7-95C5-9CF95669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xz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812F4-1AFA-4F0A-A406-73444B3D5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A9183-73A7-4CB6-9B62-6EF4C6399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in function to </a:t>
            </a:r>
            <a:r>
              <a:rPr lang="en-US" dirty="0">
                <a:latin typeface="Cutive Mono" panose="020B0604020202020204" charset="0"/>
              </a:rPr>
              <a:t>gzip</a:t>
            </a:r>
            <a:r>
              <a:rPr lang="en-US" dirty="0"/>
              <a:t>, but works with .xz files.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E4CDCC0C-3198-468C-A5B9-63660841D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693085"/>
              </p:ext>
            </p:extLst>
          </p:nvPr>
        </p:nvGraphicFramePr>
        <p:xfrm>
          <a:off x="1584876" y="1666862"/>
          <a:ext cx="5969668" cy="2194560"/>
        </p:xfrm>
        <a:graphic>
          <a:graphicData uri="http://schemas.openxmlformats.org/drawingml/2006/table">
            <a:tbl>
              <a:tblPr/>
              <a:tblGrid>
                <a:gridCol w="993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Decompress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Force compression/decompression.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Suppress all warnings.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6817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name and percentage reduction of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229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Perform an integrity check on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40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91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468F77-34EB-4F26-BF77-FF1F4AA9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C9FB6-A665-448A-9156-6B3C97C7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0E760-4EC6-4309-81E7-739816A8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96" y="979830"/>
            <a:ext cx="6375408" cy="318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3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47A588-9BF6-45D4-847A-9F955666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xz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EF6F4-4516-4D6E-A8C6-D2D291F51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6CED2-89AE-4D94-B661-8F6A9C83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61" y="1001145"/>
            <a:ext cx="7109079" cy="34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802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329A-5E17-4209-9C08-AAB8B158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bzip2</a:t>
            </a:r>
            <a:r>
              <a:rPr lang="en-US" dirty="0"/>
              <a:t> Suite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1DF9E-AB47-48F4-882E-21185D921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E643E-D21C-4FAF-9737-1D5BC932A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commands for managing compression.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BFE3A365-133A-4C64-8F6B-BE397772B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785120"/>
              </p:ext>
            </p:extLst>
          </p:nvPr>
        </p:nvGraphicFramePr>
        <p:xfrm>
          <a:off x="1584876" y="1562588"/>
          <a:ext cx="5969668" cy="2926080"/>
        </p:xfrm>
        <a:graphic>
          <a:graphicData uri="http://schemas.openxmlformats.org/drawingml/2006/table">
            <a:tbl>
              <a:tblPr/>
              <a:tblGrid>
                <a:gridCol w="1406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2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bzip2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Compress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bunzip2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Decompress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bzcat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Decompress files to stdout.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6817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bzdiff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Run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diff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on compress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229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bzip2recover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Recover data from damaged .bz2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4059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bzless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Run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less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command on compress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286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bzmore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Run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more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command on compressed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854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3767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77E438-2CCF-4FEF-BECB-5B3A9DC5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bzip2</a:t>
            </a:r>
            <a:r>
              <a:rPr lang="en-US" dirty="0"/>
              <a:t> Suite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C367A-3E00-4E0D-848A-2DFD1D70C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C8232-32E7-4ECC-B6D5-6CF305E0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17" y="1033229"/>
            <a:ext cx="6976567" cy="33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832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28048-D591-44B6-B134-B0E87965B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zip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B3E0BD-1E46-4B77-9292-5F3C1F54C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48F08-E267-4D54-BA3F-8377D6188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both compression and archiving.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278FAA85-BC7B-470D-8DD9-55A415B0F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558278"/>
              </p:ext>
            </p:extLst>
          </p:nvPr>
        </p:nvGraphicFramePr>
        <p:xfrm>
          <a:off x="1584876" y="1666862"/>
          <a:ext cx="5969668" cy="2194560"/>
        </p:xfrm>
        <a:graphic>
          <a:graphicData uri="http://schemas.openxmlformats.org/drawingml/2006/table">
            <a:tbl>
              <a:tblPr/>
              <a:tblGrid>
                <a:gridCol w="993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Delete entries in archive.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Encrypt archive contents.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Fix a corrupted archive.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6817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 recursion.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229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Perform an integrity check on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40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3558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E63EC6-AB9B-4646-875E-62542866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Compression Method Should You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1E1EB-FFBA-4EE5-BE55-C6B7A0D46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CF3D8-14EC-4AA9-BD06-2F10F99BA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Decision must be based on your own needs.</a:t>
            </a:r>
          </a:p>
          <a:p>
            <a:r>
              <a:rPr lang="en-US" sz="1600" dirty="0"/>
              <a:t>Important factors are speed and ratio.</a:t>
            </a:r>
          </a:p>
          <a:p>
            <a:r>
              <a:rPr lang="en-US" sz="1600" dirty="0"/>
              <a:t>Tests have been conducted.</a:t>
            </a:r>
          </a:p>
          <a:p>
            <a:r>
              <a:rPr lang="en-US" sz="1600" dirty="0"/>
              <a:t>Recommendations: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gzip</a:t>
            </a:r>
            <a:r>
              <a:rPr lang="en-US" sz="1400" dirty="0"/>
              <a:t> when time is the biggest factor.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xz</a:t>
            </a:r>
            <a:r>
              <a:rPr lang="en-US" sz="1400" dirty="0"/>
              <a:t> when storage space is the biggest factor.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bzip2</a:t>
            </a:r>
            <a:r>
              <a:rPr lang="en-US" sz="1400" dirty="0"/>
              <a:t> to strike a balance.</a:t>
            </a:r>
          </a:p>
        </p:txBody>
      </p:sp>
    </p:spTree>
    <p:extLst>
      <p:ext uri="{BB962C8B-B14F-4D97-AF65-F5344CB8AC3E}">
        <p14:creationId xmlns:p14="http://schemas.microsoft.com/office/powerpoint/2010/main" val="29719959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10F39-2513-48A8-9CAC-EE79515F7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Archives take up just as much data as the files they hold.</a:t>
            </a:r>
          </a:p>
          <a:p>
            <a:r>
              <a:rPr lang="en-US" dirty="0"/>
              <a:t>This is a waste of space.</a:t>
            </a:r>
          </a:p>
          <a:p>
            <a:r>
              <a:rPr lang="en-US" dirty="0"/>
              <a:t>You'll compress the archives to take up less space without losing data.</a:t>
            </a:r>
          </a:p>
          <a:p>
            <a:r>
              <a:rPr lang="en-US" dirty="0"/>
              <a:t>You'll try several compression algorithms and compare them.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1C8D66-D101-47A1-9CAC-323D4B0B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Compressing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396A3-AC58-42A3-96B9-19AE970B8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439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EA8F7C-F12D-4D68-BB83-2E9FE6088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Checking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B71442-A480-4860-9333-B1D840C0C2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process of verifying that data has not been modified, whether intentionally or unintentionally, in any way.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F4775D-F8B5-49F4-940D-8C2328CC9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A20B4-1A97-4602-942E-027BE909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Validates integrity.</a:t>
            </a:r>
          </a:p>
          <a:p>
            <a:r>
              <a:rPr lang="en-US" dirty="0"/>
              <a:t>Perform integrity checking after compiling backups.</a:t>
            </a:r>
          </a:p>
          <a:p>
            <a:pPr lvl="1"/>
            <a:r>
              <a:rPr lang="en-US" dirty="0"/>
              <a:t>Confirm data hasn't changed.</a:t>
            </a:r>
          </a:p>
          <a:p>
            <a:pPr lvl="1"/>
            <a:r>
              <a:rPr lang="en-US" dirty="0"/>
              <a:t>Avoid storing corrupted archives.</a:t>
            </a:r>
          </a:p>
          <a:p>
            <a:r>
              <a:rPr lang="en-US" dirty="0"/>
              <a:t>Several methods enable integrity checking.</a:t>
            </a:r>
          </a:p>
          <a:p>
            <a:r>
              <a:rPr lang="en-US" dirty="0"/>
              <a:t>Hashing is common.</a:t>
            </a:r>
          </a:p>
          <a:p>
            <a:pPr lvl="1"/>
            <a:r>
              <a:rPr lang="en-US" dirty="0"/>
              <a:t>Compare hashes to past values.</a:t>
            </a:r>
          </a:p>
          <a:p>
            <a:pPr lvl="1"/>
            <a:r>
              <a:rPr lang="en-US" dirty="0"/>
              <a:t>No change in hash means no change in data.</a:t>
            </a:r>
          </a:p>
        </p:txBody>
      </p:sp>
    </p:spTree>
    <p:extLst>
      <p:ext uri="{BB962C8B-B14F-4D97-AF65-F5344CB8AC3E}">
        <p14:creationId xmlns:p14="http://schemas.microsoft.com/office/powerpoint/2010/main" val="2693921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C08C-6A5B-4995-8880-0ACE0587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0F8BB-7341-42ED-B7CF-C5DF26FA5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algorithm that performs a hashing operation.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27F9B-47BE-4AA7-A9D7-118991EF2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E75CA-AFD5-42C9-81B8-3303C7BDB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Different kinds with different security levels.</a:t>
            </a:r>
          </a:p>
          <a:p>
            <a:r>
              <a:rPr lang="en-US" sz="1600" dirty="0"/>
              <a:t>MD5:</a:t>
            </a:r>
          </a:p>
          <a:p>
            <a:pPr lvl="1"/>
            <a:r>
              <a:rPr lang="en-US" sz="1400" dirty="0"/>
              <a:t>128-bit digest.</a:t>
            </a:r>
          </a:p>
          <a:p>
            <a:pPr lvl="1"/>
            <a:r>
              <a:rPr lang="en-US" sz="1400" dirty="0"/>
              <a:t>In public domain.</a:t>
            </a:r>
          </a:p>
          <a:p>
            <a:pPr lvl="1"/>
            <a:r>
              <a:rPr lang="en-US" sz="1400" dirty="0"/>
              <a:t>Insecure and discouraged from use with sensitive operations.</a:t>
            </a:r>
          </a:p>
          <a:p>
            <a:pPr lvl="1"/>
            <a:r>
              <a:rPr lang="en-US" sz="1400" dirty="0"/>
              <a:t>Still used in integrity checking.</a:t>
            </a:r>
          </a:p>
          <a:p>
            <a:r>
              <a:rPr lang="en-US" sz="1600" dirty="0"/>
              <a:t>SHA:</a:t>
            </a:r>
          </a:p>
          <a:p>
            <a:pPr lvl="1"/>
            <a:r>
              <a:rPr lang="en-US" sz="1400" dirty="0"/>
              <a:t>Modeled after MD5.</a:t>
            </a:r>
          </a:p>
          <a:p>
            <a:pPr lvl="1"/>
            <a:r>
              <a:rPr lang="en-US" sz="1400" dirty="0"/>
              <a:t>More secure.</a:t>
            </a:r>
          </a:p>
          <a:p>
            <a:pPr lvl="1"/>
            <a:r>
              <a:rPr lang="en-US" sz="1400" dirty="0"/>
              <a:t>SHA-1, SHA-256, SHA-384, SHA-512.</a:t>
            </a:r>
          </a:p>
          <a:p>
            <a:pPr lvl="1"/>
            <a:r>
              <a:rPr lang="en-US" sz="1400" dirty="0"/>
              <a:t>SHA-1 is deprecated.</a:t>
            </a:r>
          </a:p>
        </p:txBody>
      </p:sp>
    </p:spTree>
    <p:extLst>
      <p:ext uri="{BB962C8B-B14F-4D97-AF65-F5344CB8AC3E}">
        <p14:creationId xmlns:p14="http://schemas.microsoft.com/office/powerpoint/2010/main" val="10704640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B24250-9DF0-4F1A-9091-5AA8A0DE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md5sum</a:t>
            </a:r>
            <a:r>
              <a:rPr lang="en-US" dirty="0"/>
              <a:t>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C79F9-2C0E-4C88-9D0A-5CE98F1FA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0178BE-D39D-4685-A038-F04C590B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Calculates hash value of file/stdin using MD5.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-c</a:t>
            </a:r>
            <a:r>
              <a:rPr lang="en-US" dirty="0"/>
              <a:t> option for checking.</a:t>
            </a:r>
          </a:p>
          <a:p>
            <a:pPr lvl="1"/>
            <a:r>
              <a:rPr lang="en-US" dirty="0"/>
              <a:t>Specify file of file names and associated hashes.</a:t>
            </a:r>
          </a:p>
          <a:p>
            <a:pPr lvl="1"/>
            <a:r>
              <a:rPr lang="en-US" dirty="0"/>
              <a:t>Calculates file hashes and compares them to listed hashes.</a:t>
            </a:r>
          </a:p>
          <a:p>
            <a:pPr lvl="1"/>
            <a:r>
              <a:rPr lang="en-US" dirty="0"/>
              <a:t>For each file: pass, fail, or cannot find.</a:t>
            </a:r>
          </a:p>
          <a:p>
            <a:r>
              <a:rPr lang="en-US" dirty="0"/>
              <a:t>128-bit hash (32 characters in hex).</a:t>
            </a:r>
          </a:p>
          <a:p>
            <a:r>
              <a:rPr lang="en-US" dirty="0"/>
              <a:t>"Linux" string hash: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edc9f0a5a5d57797bf68e37364743831</a:t>
            </a:r>
          </a:p>
        </p:txBody>
      </p:sp>
    </p:spTree>
    <p:extLst>
      <p:ext uri="{BB962C8B-B14F-4D97-AF65-F5344CB8AC3E}">
        <p14:creationId xmlns:p14="http://schemas.microsoft.com/office/powerpoint/2010/main" val="17669875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8CEC-2676-4545-A953-0B3CDC87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 Commands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C458E-EA08-4870-A330-EEB6BCDDB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2B1FF-6EB4-4ACA-A3CB-88ECDA3A7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commands used to calculate SHA values.</a:t>
            </a:r>
          </a:p>
          <a:p>
            <a:pPr lvl="1"/>
            <a:r>
              <a:rPr lang="en-US" dirty="0"/>
              <a:t>All functionally identical to </a:t>
            </a:r>
            <a:r>
              <a:rPr lang="en-US" dirty="0">
                <a:latin typeface="Cutive Mono" panose="020B0604020202020204" charset="0"/>
              </a:rPr>
              <a:t>md5sum</a:t>
            </a:r>
          </a:p>
          <a:p>
            <a:r>
              <a:rPr lang="en-US" dirty="0"/>
              <a:t>Differ based on bit size: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sha1sum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sha256sum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sha384sum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sha512sum</a:t>
            </a:r>
          </a:p>
        </p:txBody>
      </p:sp>
    </p:spTree>
    <p:extLst>
      <p:ext uri="{BB962C8B-B14F-4D97-AF65-F5344CB8AC3E}">
        <p14:creationId xmlns:p14="http://schemas.microsoft.com/office/powerpoint/2010/main" val="920931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DA47-49C2-4C32-B97F-A9732A61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8BA55-70AB-468B-A575-8EFA755AD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platform-independent FDE solution used to encrypt storage devices in a Linux environment.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01A5B-96CE-4D2C-8E5B-30A4E3773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D97F3A-FCC0-4BD2-8B0B-F1F0A2D1A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dm-crypt subsystem on Linux.</a:t>
            </a:r>
          </a:p>
          <a:p>
            <a:pPr lvl="1"/>
            <a:r>
              <a:rPr lang="en-US" dirty="0"/>
              <a:t>Maps encrypted devices to virtual device names.</a:t>
            </a:r>
          </a:p>
          <a:p>
            <a:r>
              <a:rPr lang="en-US" dirty="0"/>
              <a:t>Standardizes format of encrypted devices.</a:t>
            </a:r>
          </a:p>
          <a:p>
            <a:pPr lvl="1"/>
            <a:r>
              <a:rPr lang="en-US" dirty="0"/>
              <a:t>High degree of compatibility.</a:t>
            </a:r>
          </a:p>
        </p:txBody>
      </p:sp>
    </p:spTree>
    <p:extLst>
      <p:ext uri="{BB962C8B-B14F-4D97-AF65-F5344CB8AC3E}">
        <p14:creationId xmlns:p14="http://schemas.microsoft.com/office/powerpoint/2010/main" val="26120965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7FE0F-9844-489F-8AEF-0B021006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 Commands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5B937-EED4-4AED-B3C3-1C09CA693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6F682-5C1C-42B6-9714-061CF613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3" y="846881"/>
            <a:ext cx="7599555" cy="34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694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FFFD8-1B79-4051-93CC-ADABE81501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Backing Up, Restoring, and Verifying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2712F-66B2-4A40-A4A8-BC7D147CD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0752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50B10-11DC-4FCE-86DC-1BFE22211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Unauthorized users might tamper with prototype data.</a:t>
            </a:r>
          </a:p>
          <a:p>
            <a:r>
              <a:rPr lang="en-US" dirty="0"/>
              <a:t>Data can also become corrupted without it being obvious.</a:t>
            </a:r>
          </a:p>
          <a:p>
            <a:r>
              <a:rPr lang="en-US" dirty="0"/>
              <a:t>You'll run files through hash function.</a:t>
            </a:r>
          </a:p>
          <a:p>
            <a:r>
              <a:rPr lang="en-US" dirty="0"/>
              <a:t>You'll compare those hashes to hashes at a different time.</a:t>
            </a:r>
          </a:p>
          <a:p>
            <a:pPr lvl="1"/>
            <a:r>
              <a:rPr lang="en-US" dirty="0"/>
              <a:t>If they match, you can rest easy.</a:t>
            </a:r>
          </a:p>
          <a:p>
            <a:pPr lvl="1"/>
            <a:r>
              <a:rPr lang="en-US" dirty="0"/>
              <a:t>If they don't, something went wrong.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EFBAD7-7E51-4AA6-9A85-BEF62279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Performing Integrity Checks on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D3A3B5-EE8A-49B0-8BC0-EA60DB746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007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 you plan to leverage a context-based permissions scheme like SELinux or AppArmor on your </a:t>
            </a:r>
            <a:r>
              <a:rPr lang="en-US"/>
              <a:t>Linux systems? </a:t>
            </a:r>
            <a:r>
              <a:rPr lang="en-US" dirty="0"/>
              <a:t>Why or why not?</a:t>
            </a:r>
          </a:p>
          <a:p>
            <a:r>
              <a:rPr lang="en-US" dirty="0"/>
              <a:t>Does your organization have off-site backups of critical data? If so, how does your organization conduct these backups? If not, do you think it's worth the effort?</a:t>
            </a:r>
            <a:endParaRPr lang="en-US" dirty="0">
              <a:solidFill>
                <a:srgbClr val="4554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2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225F-2B38-46E5-891F-F4F44D63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cryptsetup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1BADB-85C3-4C05-A43A-38C8DA29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622B8-2EFF-41CC-A0BC-5AC8C7FC3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Front-end to LUKS/dm-crypt.</a:t>
            </a:r>
          </a:p>
          <a:p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0773F9FD-353B-4E26-8EEF-D13339873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687823"/>
              </p:ext>
            </p:extLst>
          </p:nvPr>
        </p:nvGraphicFramePr>
        <p:xfrm>
          <a:off x="1563678" y="1697342"/>
          <a:ext cx="6012064" cy="2133600"/>
        </p:xfrm>
        <a:graphic>
          <a:graphicData uri="http://schemas.openxmlformats.org/drawingml/2006/table">
            <a:tbl>
              <a:tblPr/>
              <a:tblGrid>
                <a:gridCol w="1570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1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LUKS Action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luksFormat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Format storage device using LUKS.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isLuks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Check if device is LUKS-formatted.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luksOpen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Open LUKS storage device for mapping.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luksClose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Remove LUKS storage device from mapping.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10569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luksAddKey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Associate new key material with LUKS device.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0317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luksDelKey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Remove key material from LUKS device.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272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092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42B63E-4C02-4365-A65E-25C07A20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cryptsetup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F2C94-D179-407F-9911-767F1B24E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4D7C2-2511-4807-9C03-A05A6315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35" y="1089377"/>
            <a:ext cx="6993131" cy="33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33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3A15-99DE-4088-BCE6-011C8238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E6E2A-3489-4B7C-AA01-DCE4CB1D8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function that transforms plaintext input into an indecipherable fixed-length output.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E7C7-EA89-4E0C-9BA2-04668C59D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3984D8-3321-416E-8B58-6AF07DE4D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Ensures process cannot be feasibly reversed.</a:t>
            </a:r>
          </a:p>
          <a:p>
            <a:r>
              <a:rPr lang="en-US" dirty="0"/>
              <a:t>Output is called a hash, hash value, or message digest.</a:t>
            </a:r>
          </a:p>
          <a:p>
            <a:r>
              <a:rPr lang="en-US" dirty="0"/>
              <a:t>Input length can vary, but hash is fixed.</a:t>
            </a:r>
          </a:p>
          <a:p>
            <a:r>
              <a:rPr lang="en-US" dirty="0"/>
              <a:t>Small change to input changes hash significantly.</a:t>
            </a:r>
          </a:p>
          <a:p>
            <a:r>
              <a:rPr lang="en-US" dirty="0"/>
              <a:t>Used in:</a:t>
            </a:r>
          </a:p>
          <a:p>
            <a:pPr lvl="1"/>
            <a:r>
              <a:rPr lang="en-US" dirty="0"/>
              <a:t>Password authentication.</a:t>
            </a:r>
          </a:p>
          <a:p>
            <a:pPr lvl="1"/>
            <a:r>
              <a:rPr lang="en-US" dirty="0"/>
              <a:t>Protecting integrity of messages.</a:t>
            </a:r>
          </a:p>
          <a:p>
            <a:pPr lvl="1"/>
            <a:r>
              <a:rPr lang="en-US" dirty="0"/>
              <a:t>Verification of file integrity after transfer.</a:t>
            </a:r>
          </a:p>
        </p:txBody>
      </p:sp>
    </p:spTree>
    <p:extLst>
      <p:ext uri="{BB962C8B-B14F-4D97-AF65-F5344CB8AC3E}">
        <p14:creationId xmlns:p14="http://schemas.microsoft.com/office/powerpoint/2010/main" val="4069299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626DF2-EE18-445D-B1C5-73DA31D2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A501A-3F9E-4489-8B34-9FF67F7B5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C7374-1EC2-4CB5-9C2A-783597D86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44" y="1344527"/>
            <a:ext cx="7203512" cy="26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2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9C1BDE-FAD8-424E-92DA-9816928F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Security Best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C234-3271-4D6D-9B74-4DA0B64FF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BC64EA-C3D6-4642-9F4C-85CF28012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SSL/TLS in all web servers.</a:t>
            </a:r>
          </a:p>
          <a:p>
            <a:r>
              <a:rPr lang="en-US" dirty="0"/>
              <a:t>Configure SSH to disable root access.</a:t>
            </a:r>
          </a:p>
          <a:p>
            <a:r>
              <a:rPr lang="en-US" dirty="0"/>
              <a:t>Deny hosts that are not recognized.</a:t>
            </a:r>
          </a:p>
          <a:p>
            <a:r>
              <a:rPr lang="en-US" dirty="0"/>
              <a:t>Consider changing default port associations.</a:t>
            </a:r>
          </a:p>
        </p:txBody>
      </p:sp>
    </p:spTree>
    <p:extLst>
      <p:ext uri="{BB962C8B-B14F-4D97-AF65-F5344CB8AC3E}">
        <p14:creationId xmlns:p14="http://schemas.microsoft.com/office/powerpoint/2010/main" val="324883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9A8C5-D5EB-4D6A-BD99-0D8C3FEF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Access Security Best 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A2945-316E-479D-9C8E-EEB1AD7BF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F1DC2-A419-416C-9F86-02A1C95F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boot loader with a password.</a:t>
            </a:r>
          </a:p>
          <a:p>
            <a:r>
              <a:rPr lang="en-US" dirty="0"/>
              <a:t>Protect BIOS/UEFI with password.</a:t>
            </a:r>
          </a:p>
          <a:p>
            <a:r>
              <a:rPr lang="en-US" dirty="0"/>
              <a:t>Discourage use of USB storage devices.</a:t>
            </a:r>
          </a:p>
          <a:p>
            <a:r>
              <a:rPr lang="en-US" dirty="0"/>
              <a:t>Ensure UIDs aren't being shared.</a:t>
            </a:r>
          </a:p>
          <a:p>
            <a:r>
              <a:rPr lang="en-US" dirty="0"/>
              <a:t>Consider leveraging a PKI for authentication.</a:t>
            </a:r>
          </a:p>
          <a:p>
            <a:r>
              <a:rPr lang="en-US" dirty="0"/>
              <a:t>Restrict access to cron.</a:t>
            </a:r>
          </a:p>
          <a:p>
            <a:r>
              <a:rPr lang="en-US" dirty="0"/>
              <a:t>Disable </a:t>
            </a:r>
            <a:r>
              <a:rPr lang="en-US" b="1" dirty="0"/>
              <a:t>Ctrl+Alt+Del</a:t>
            </a:r>
            <a:r>
              <a:rPr lang="en-US" dirty="0"/>
              <a:t>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518471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2A3F-DFA9-4094-9CFE-72E88000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Security Best 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C617B-5628-4674-BC65-5832E5905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8B641-EDFC-4FB9-9499-03ECAD97A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</a:t>
            </a:r>
            <a:r>
              <a:rPr lang="en-US" dirty="0">
                <a:latin typeface="Cutive Mono" panose="020B0604020202020204" charset="0"/>
              </a:rPr>
              <a:t>auditd</a:t>
            </a:r>
            <a:r>
              <a:rPr lang="en-US" dirty="0"/>
              <a:t> service.</a:t>
            </a:r>
          </a:p>
          <a:p>
            <a:r>
              <a:rPr lang="en-US" dirty="0"/>
              <a:t>Add banner message and MOTD to communicate expectations to users.</a:t>
            </a:r>
          </a:p>
          <a:p>
            <a:r>
              <a:rPr lang="en-US" dirty="0"/>
              <a:t>Separate OS data from other data on partitions/volumes.</a:t>
            </a:r>
          </a:p>
          <a:p>
            <a:r>
              <a:rPr lang="en-US" dirty="0"/>
              <a:t>Regularly monitor the CVE database.</a:t>
            </a:r>
          </a:p>
          <a:p>
            <a:r>
              <a:rPr lang="en-US" dirty="0"/>
              <a:t>Disable/uninstall unused/insecure services.</a:t>
            </a:r>
          </a:p>
        </p:txBody>
      </p:sp>
    </p:spTree>
    <p:extLst>
      <p:ext uri="{BB962C8B-B14F-4D97-AF65-F5344CB8AC3E}">
        <p14:creationId xmlns:p14="http://schemas.microsoft.com/office/powerpoint/2010/main" val="1535152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9F7BC-3952-4753-B571-A052C951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A898CF-AB3C-4FDE-ACAD-41C12176CF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protection of computer systems and digital information from unauthorized access, attack, theft, or data damage.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66260B-CB91-4451-94E7-BB6C521E7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33316-898C-4287-9229-BA10BE8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Pivotal for all modern organizations.</a:t>
            </a:r>
          </a:p>
          <a:p>
            <a:r>
              <a:rPr lang="en-US" dirty="0"/>
              <a:t>Essential for individuals with digital identities.</a:t>
            </a:r>
          </a:p>
          <a:p>
            <a:r>
              <a:rPr lang="en-US" dirty="0"/>
              <a:t>Linux is subject to cybersecurity considerations.</a:t>
            </a:r>
          </a:p>
          <a:p>
            <a:r>
              <a:rPr lang="en-US" dirty="0"/>
              <a:t>All computer users are responsible for security.</a:t>
            </a:r>
          </a:p>
          <a:p>
            <a:pPr lvl="1"/>
            <a:r>
              <a:rPr lang="en-US" dirty="0"/>
              <a:t>Especially those with critical access.</a:t>
            </a:r>
          </a:p>
        </p:txBody>
      </p:sp>
    </p:spTree>
    <p:extLst>
      <p:ext uri="{BB962C8B-B14F-4D97-AF65-F5344CB8AC3E}">
        <p14:creationId xmlns:p14="http://schemas.microsoft.com/office/powerpoint/2010/main" val="2285205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7BAE-556F-45B2-96EC-5E3F8AC0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Implementing Cybersecurity Best 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03E68-A2BB-4FA1-8214-670E047D9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92B70-69EE-41C0-90D8-100CB683D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 CIA of info.</a:t>
            </a:r>
          </a:p>
          <a:p>
            <a:r>
              <a:rPr lang="en-US" dirty="0"/>
              <a:t>Consider using advanced authentication methods.</a:t>
            </a:r>
          </a:p>
          <a:p>
            <a:r>
              <a:rPr lang="en-US" dirty="0"/>
              <a:t>Consider requiring MFA.</a:t>
            </a:r>
          </a:p>
          <a:p>
            <a:r>
              <a:rPr lang="en-US" dirty="0"/>
              <a:t>Don't grant more access than necessary using SUID/SGID.</a:t>
            </a:r>
          </a:p>
          <a:p>
            <a:r>
              <a:rPr lang="en-US" dirty="0"/>
              <a:t>Place unprivileged processes in chroot jails.</a:t>
            </a:r>
          </a:p>
          <a:p>
            <a:r>
              <a:rPr lang="en-US" dirty="0"/>
              <a:t>Encrypt sensitive data.</a:t>
            </a:r>
          </a:p>
          <a:p>
            <a:r>
              <a:rPr lang="en-US" dirty="0"/>
              <a:t>Use LUKS to fully encrypt storage device.</a:t>
            </a:r>
          </a:p>
          <a:p>
            <a:r>
              <a:rPr lang="en-US" dirty="0"/>
              <a:t>Implement networking best practices.</a:t>
            </a:r>
          </a:p>
          <a:p>
            <a:r>
              <a:rPr lang="en-US" dirty="0"/>
              <a:t>Implement user access best practices.</a:t>
            </a:r>
          </a:p>
          <a:p>
            <a:r>
              <a:rPr lang="en-US" dirty="0"/>
              <a:t>Implement additional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294542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32BEF-C3CB-4AE4-A5AC-3991835D4C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Cybersecurity Best Practices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11857-7874-410C-8063-0AA2A28C1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62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A69E4E-4125-4BEC-8993-10B5C8671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Backed up data is sensitive.</a:t>
            </a:r>
          </a:p>
          <a:p>
            <a:r>
              <a:rPr lang="en-US" dirty="0"/>
              <a:t>Data should not be readable to unauthorized users.</a:t>
            </a:r>
          </a:p>
          <a:p>
            <a:r>
              <a:rPr lang="en-US" dirty="0"/>
              <a:t>You'll encrypt volumes to protect confidentiality of data.</a:t>
            </a:r>
          </a:p>
          <a:p>
            <a:r>
              <a:rPr lang="en-US" dirty="0"/>
              <a:t>You'll start with the </a:t>
            </a:r>
            <a:r>
              <a:rPr lang="en-US" dirty="0">
                <a:latin typeface="Cutive Mono" panose="020B0604020202020204" charset="0"/>
              </a:rPr>
              <a:t>databk</a:t>
            </a:r>
            <a:r>
              <a:rPr lang="en-US" dirty="0"/>
              <a:t> volume.</a:t>
            </a:r>
          </a:p>
          <a:p>
            <a:r>
              <a:rPr lang="en-US" dirty="0"/>
              <a:t>Without the key, users will only see ciphertext.</a:t>
            </a:r>
          </a:p>
          <a:p>
            <a:pPr lvl="1"/>
            <a:r>
              <a:rPr lang="en-US" dirty="0"/>
              <a:t>Won't be able to see plaintext of files.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629107-56C5-4F8F-AD52-CEE8A20D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Encrypting a Volume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A5076-0DA8-4BDE-A9F4-57E8A1A78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985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7D9ACD-1C30-4E44-97F1-56E1874B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348981-792A-4936-BCDD-B8E1F6935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process that provides identity, authentication, and authorization for entities in an environment.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4C62A-9A31-4501-B0EB-DE5BD315F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C98367-F96F-475E-A5A2-58C6CFF7D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you to define attributes of identity.</a:t>
            </a:r>
          </a:p>
          <a:p>
            <a:pPr lvl="1"/>
            <a:r>
              <a:rPr lang="en-US" dirty="0"/>
              <a:t>Purpose, function, clearance, etc.</a:t>
            </a:r>
          </a:p>
          <a:p>
            <a:r>
              <a:rPr lang="en-US" dirty="0"/>
              <a:t>Enables access management systems to make informed decisions.</a:t>
            </a:r>
          </a:p>
          <a:p>
            <a:pPr lvl="1"/>
            <a:r>
              <a:rPr lang="en-US" dirty="0"/>
              <a:t>Allow vs. deny, what level of access, etc.</a:t>
            </a:r>
          </a:p>
          <a:p>
            <a:r>
              <a:rPr lang="en-US" dirty="0"/>
              <a:t>Example: Employee has identity in IAM system.</a:t>
            </a:r>
          </a:p>
          <a:p>
            <a:pPr lvl="1"/>
            <a:r>
              <a:rPr lang="en-US" dirty="0"/>
              <a:t>Role in company determines identity.</a:t>
            </a:r>
          </a:p>
          <a:p>
            <a:r>
              <a:rPr lang="en-US" dirty="0"/>
              <a:t>Crucial for provisioning and managing access in business environments.</a:t>
            </a:r>
          </a:p>
          <a:p>
            <a:r>
              <a:rPr lang="en-US" dirty="0"/>
              <a:t>Bolsters overall security.</a:t>
            </a:r>
          </a:p>
        </p:txBody>
      </p:sp>
    </p:spTree>
    <p:extLst>
      <p:ext uri="{BB962C8B-B14F-4D97-AF65-F5344CB8AC3E}">
        <p14:creationId xmlns:p14="http://schemas.microsoft.com/office/powerpoint/2010/main" val="4084646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F971D4-795D-4BF3-B050-BB0AE745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Authentication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1E0FA-F237-41C4-8059-F75FFA2E7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1D55D7-2E2F-4F32-A68C-6B9BD159A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authentication in SSH uses passwords.</a:t>
            </a:r>
          </a:p>
          <a:p>
            <a:pPr lvl="1"/>
            <a:r>
              <a:rPr lang="en-US" dirty="0"/>
              <a:t>Susceptible to password attacks.</a:t>
            </a:r>
          </a:p>
          <a:p>
            <a:pPr lvl="1"/>
            <a:r>
              <a:rPr lang="en-US" dirty="0"/>
              <a:t>Attacker can guess or crack password.</a:t>
            </a:r>
          </a:p>
          <a:p>
            <a:r>
              <a:rPr lang="en-US" dirty="0"/>
              <a:t>Public-key cryptography is more secure.</a:t>
            </a:r>
          </a:p>
          <a:p>
            <a:pPr lvl="1"/>
            <a:r>
              <a:rPr lang="en-US" dirty="0"/>
              <a:t>User generates key pair (public key + private key).</a:t>
            </a:r>
          </a:p>
          <a:p>
            <a:pPr lvl="1"/>
            <a:r>
              <a:rPr lang="en-US" dirty="0"/>
              <a:t>Server has public key.</a:t>
            </a:r>
          </a:p>
          <a:p>
            <a:pPr lvl="1"/>
            <a:r>
              <a:rPr lang="en-US" dirty="0"/>
              <a:t>Server sends challenge that only private key can decrypt.</a:t>
            </a:r>
          </a:p>
          <a:p>
            <a:pPr lvl="1"/>
            <a:r>
              <a:rPr lang="en-US" dirty="0"/>
              <a:t>Can't be guessed/brute forced.</a:t>
            </a:r>
          </a:p>
          <a:p>
            <a:pPr lvl="1"/>
            <a:r>
              <a:rPr lang="en-US" dirty="0"/>
              <a:t>"Something you have" factor requires secure storage of private key.</a:t>
            </a:r>
          </a:p>
        </p:txBody>
      </p:sp>
    </p:spTree>
    <p:extLst>
      <p:ext uri="{BB962C8B-B14F-4D97-AF65-F5344CB8AC3E}">
        <p14:creationId xmlns:p14="http://schemas.microsoft.com/office/powerpoint/2010/main" val="329749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435F0-062B-43AB-B6CF-9DD5D906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Authentication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EF7511-5B3D-4626-9E90-6B76DFDF6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21F33D-E896-4667-B1AF-B54D4441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55" y="1139320"/>
            <a:ext cx="7844290" cy="31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47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4F16-7E2C-43D7-8A43-BEFBCE62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Authentication Files in Linux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A949B-C32B-4AB2-955B-54438E134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65474-3539-4678-BBB8-754EBF5F4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~/.ssh/</a:t>
            </a:r>
            <a:r>
              <a:rPr lang="en-US" dirty="0"/>
              <a:t> —Contains key-related SSH files.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id_rsa</a:t>
            </a:r>
            <a:r>
              <a:rPr lang="en-US" dirty="0"/>
              <a:t> —User's private key.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id_rsa.pub</a:t>
            </a:r>
            <a:r>
              <a:rPr lang="en-US" dirty="0"/>
              <a:t> —User's public key.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authorized_keys</a:t>
            </a:r>
            <a:r>
              <a:rPr lang="en-US" dirty="0"/>
              <a:t> —List of public keys the server accepts.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known_hosts</a:t>
            </a:r>
            <a:r>
              <a:rPr lang="en-US" dirty="0"/>
              <a:t> —List of public keys the client accepts.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config</a:t>
            </a:r>
            <a:r>
              <a:rPr lang="en-US" dirty="0"/>
              <a:t> —Used to configure misc. SSH connection settings.</a:t>
            </a:r>
          </a:p>
        </p:txBody>
      </p:sp>
    </p:spTree>
    <p:extLst>
      <p:ext uri="{BB962C8B-B14F-4D97-AF65-F5344CB8AC3E}">
        <p14:creationId xmlns:p14="http://schemas.microsoft.com/office/powerpoint/2010/main" val="420721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4585-3E2C-4D80-AE16-3F9FEBDF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 Commands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59AF9-F54C-4A1A-9EA8-9A4E0870A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F126E884-1780-485C-831C-7F3CCAE02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164618"/>
              </p:ext>
            </p:extLst>
          </p:nvPr>
        </p:nvGraphicFramePr>
        <p:xfrm>
          <a:off x="950210" y="1840230"/>
          <a:ext cx="7239000" cy="1463040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ssh-keygen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Generate key pair using specified algorithm.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ssh-copy-id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C9E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Append user's public keys to remote server's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authorized_keys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ssh-add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Add private key identities to SSH key agent.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423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F94E3D-B83C-4259-B8C2-151DE8E4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Key Commands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DEED8-5727-4A63-8D87-393AEE8AD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B2E10-2225-403C-B698-EC740B6E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71" y="1041250"/>
            <a:ext cx="7026259" cy="34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99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FA1F2C-EDF8-4BD2-BB52-C2325E4D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sshd_config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D9C4D-1E03-43BA-AA71-BCCFBFF1A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1936938B-755C-4050-8158-F92197DBA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31563"/>
              </p:ext>
            </p:extLst>
          </p:nvPr>
        </p:nvGraphicFramePr>
        <p:xfrm>
          <a:off x="950210" y="1133174"/>
          <a:ext cx="7239000" cy="3322320"/>
        </p:xfrm>
        <a:graphic>
          <a:graphicData uri="http://schemas.openxmlformats.org/drawingml/2006/table">
            <a:tbl>
              <a:tblPr/>
              <a:tblGrid>
                <a:gridCol w="2458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0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Setting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PasswordAuthentication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Enable/disable password authentication.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PubkeyAuthentication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Enable/disable public key authentication.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HostKey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Reference server's private keys.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UsePAM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Enable/disable PAM support.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2370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Port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Change port SSH service binds to.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88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ListenAddress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Change IP address SSH service listens 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701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SyslogFacility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Change logging level of SSH events.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1118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ChrootDirectory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Reference a chroot jail path for a user.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5899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AllowUsers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,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AllowGroups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Allow specified users/groups access over SSH.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7891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DenyUsers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,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DenyGroups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Deny specified users/groups access over SSH.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0954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PermitRootLogin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Enable/disable root login over SSH.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756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358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9DC0B0-1D09-493B-B779-CFC0A3A6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CIA Triad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F4D7B-14B2-4596-BB60-83972BE37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id="{2E984717-D3F8-445C-AADD-A772D2DF0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401450"/>
              </p:ext>
            </p:extLst>
          </p:nvPr>
        </p:nvGraphicFramePr>
        <p:xfrm>
          <a:off x="712554" y="799477"/>
          <a:ext cx="7714311" cy="1892207"/>
        </p:xfrm>
        <a:graphic>
          <a:graphicData uri="http://schemas.openxmlformats.org/drawingml/2006/table">
            <a:tbl>
              <a:tblPr/>
              <a:tblGrid>
                <a:gridCol w="1929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Principle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Confidentiality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Keep information private and protected from unauthorized access.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Controlled through encryption and access control.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Integrity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Keep information accurate and without unauthorized modification.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Controlled through hashing, digital signatures, etc.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Availability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45545F"/>
                        </a:solidFill>
                        <a:effectLst/>
                        <a:latin typeface="+mn-lt"/>
                        <a:ea typeface="+mn-ea"/>
                        <a:cs typeface="Calibri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Systems operate continuously and are accessible to authorized users.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Controlled through redundancy, fault tolerance, etc.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A560D35-3B8A-4316-9691-1C3A79BF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725" y="2761013"/>
            <a:ext cx="2494551" cy="217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64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CC53C3-E78B-456F-97A3-402C68DD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FF6767-D778-495E-9E52-F5E1B04058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underlying framework and centralized authentication method leveraged by other services and applications.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5FA06-BBCA-4378-A547-95D4107F4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283AAB-AB08-494F-865C-7B8B1D9BB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by services like Kerberos, LDAP, etc.</a:t>
            </a:r>
          </a:p>
          <a:p>
            <a:r>
              <a:rPr lang="en-US" dirty="0"/>
              <a:t>Provides common authentication for different apps/services.</a:t>
            </a:r>
          </a:p>
          <a:p>
            <a:r>
              <a:rPr lang="en-US" dirty="0"/>
              <a:t>Authentication is streamlined.</a:t>
            </a:r>
          </a:p>
          <a:p>
            <a:r>
              <a:rPr lang="en-US" dirty="0"/>
              <a:t>Makes it easier for admins to configure authentication policies.</a:t>
            </a:r>
          </a:p>
          <a:p>
            <a:pPr lvl="1"/>
            <a:r>
              <a:rPr lang="en-US" dirty="0"/>
              <a:t>Can configure them system-wide.</a:t>
            </a:r>
          </a:p>
          <a:p>
            <a:pPr lvl="1"/>
            <a:r>
              <a:rPr lang="en-US" dirty="0"/>
              <a:t>No need to configure distinct policies for each service.</a:t>
            </a:r>
          </a:p>
          <a:p>
            <a:r>
              <a:rPr lang="en-US" dirty="0"/>
              <a:t>Developers can create their own PAM modules.</a:t>
            </a:r>
          </a:p>
          <a:p>
            <a:pPr lvl="1"/>
            <a:r>
              <a:rPr lang="en-US" dirty="0"/>
              <a:t>Supports specific authentication/authorization functions within app.</a:t>
            </a:r>
          </a:p>
        </p:txBody>
      </p:sp>
    </p:spTree>
    <p:extLst>
      <p:ext uri="{BB962C8B-B14F-4D97-AF65-F5344CB8AC3E}">
        <p14:creationId xmlns:p14="http://schemas.microsoft.com/office/powerpoint/2010/main" val="2646271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E33F8F-2445-430B-859A-91A11AF5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PAM Configuration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BCB67-EC5E-44D9-A59B-0821960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E487A6-3E17-49BE-9502-165B8920E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Files located in </a:t>
            </a:r>
            <a:r>
              <a:rPr lang="en-US" dirty="0">
                <a:latin typeface="Cutive Mono" panose="020B0604020202020204" charset="0"/>
              </a:rPr>
              <a:t>/etc/pam.d/</a:t>
            </a:r>
          </a:p>
          <a:p>
            <a:pPr lvl="1"/>
            <a:r>
              <a:rPr lang="en-US" dirty="0"/>
              <a:t>Each PAM-aware service has its own file.</a:t>
            </a:r>
          </a:p>
          <a:p>
            <a:pPr lvl="1"/>
            <a:r>
              <a:rPr lang="en-US" dirty="0"/>
              <a:t>Each file includes directives.</a:t>
            </a:r>
          </a:p>
          <a:p>
            <a:r>
              <a:rPr lang="en-US" dirty="0"/>
              <a:t>Directive format:</a:t>
            </a:r>
          </a:p>
          <a:p>
            <a:pPr marL="342900" lvl="1" indent="0">
              <a:buNone/>
            </a:pPr>
            <a:r>
              <a:rPr lang="en-US" sz="1400" dirty="0">
                <a:latin typeface="Cutive Mono" panose="020B0604020202020204" charset="0"/>
              </a:rPr>
              <a:t>&lt;module interface&gt; &lt;control flag&gt; &lt;module name&gt; &lt;module arguments&gt;</a:t>
            </a:r>
            <a:endParaRPr lang="en-US" dirty="0">
              <a:latin typeface="Cutive Mono" panose="020B0604020202020204" charset="0"/>
            </a:endParaRPr>
          </a:p>
          <a:p>
            <a:pPr lvl="1"/>
            <a:r>
              <a:rPr lang="en-US" dirty="0"/>
              <a:t>Module interfaces define function of authentication/authorization.</a:t>
            </a:r>
          </a:p>
          <a:p>
            <a:pPr lvl="1"/>
            <a:r>
              <a:rPr lang="en-US" dirty="0"/>
              <a:t>Control flags indicate what to do upon success/failure.</a:t>
            </a:r>
          </a:p>
          <a:p>
            <a:pPr lvl="1"/>
            <a:r>
              <a:rPr lang="en-US" dirty="0"/>
              <a:t>Module name references specific module.</a:t>
            </a:r>
          </a:p>
          <a:p>
            <a:pPr lvl="1"/>
            <a:r>
              <a:rPr lang="en-US" dirty="0"/>
              <a:t>Arguments can be optionally passed in.</a:t>
            </a:r>
          </a:p>
        </p:txBody>
      </p:sp>
    </p:spTree>
    <p:extLst>
      <p:ext uri="{BB962C8B-B14F-4D97-AF65-F5344CB8AC3E}">
        <p14:creationId xmlns:p14="http://schemas.microsoft.com/office/powerpoint/2010/main" val="450901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980C-8A1B-4CFE-819C-5925E603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PAM Configuration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3AB06B-3C04-4982-81FF-A48EB65E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145E7-B40C-4B54-BD67-CC248D771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password policy directive: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password required pam_cracklib.so retry=5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password</a:t>
            </a:r>
            <a:r>
              <a:rPr lang="en-US" dirty="0"/>
              <a:t> pertains to changing passwords.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required</a:t>
            </a:r>
            <a:r>
              <a:rPr lang="en-US" dirty="0"/>
              <a:t> means result of module must be successful.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pam_cracklib.so</a:t>
            </a:r>
            <a:r>
              <a:rPr lang="en-US" dirty="0"/>
              <a:t> module checks password against dictionary.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retry=5</a:t>
            </a:r>
            <a:r>
              <a:rPr lang="en-US" dirty="0"/>
              <a:t> gives user five chances to fail.</a:t>
            </a:r>
          </a:p>
        </p:txBody>
      </p:sp>
    </p:spTree>
    <p:extLst>
      <p:ext uri="{BB962C8B-B14F-4D97-AF65-F5344CB8AC3E}">
        <p14:creationId xmlns:p14="http://schemas.microsoft.com/office/powerpoint/2010/main" val="2415611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27C41D-EC70-40EE-9579-91C25ECC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TTY 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872FBF-4C5F-4821-8B91-56DF9B055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D717F-98EF-490D-A4B7-F5F1845A6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can work with multiple controlling terminals (</a:t>
            </a:r>
            <a:r>
              <a:rPr lang="en-US" dirty="0">
                <a:latin typeface="Cutive Mono" panose="020B0604020202020204" charset="0"/>
              </a:rPr>
              <a:t>/dev/tty#</a:t>
            </a:r>
            <a:r>
              <a:rPr lang="en-US" dirty="0"/>
              <a:t>).</a:t>
            </a:r>
          </a:p>
          <a:p>
            <a:r>
              <a:rPr lang="en-US" dirty="0"/>
              <a:t>Root user working with terminal can be a security risk.</a:t>
            </a:r>
          </a:p>
          <a:p>
            <a:pPr lvl="1"/>
            <a:r>
              <a:rPr lang="en-US" dirty="0"/>
              <a:t>Anyone with root access can issue any command.</a:t>
            </a:r>
          </a:p>
          <a:p>
            <a:r>
              <a:rPr lang="en-US" dirty="0">
                <a:latin typeface="Cutive Mono" panose="020B0604020202020204" charset="0"/>
              </a:rPr>
              <a:t>/etc/securetty</a:t>
            </a:r>
          </a:p>
          <a:p>
            <a:pPr lvl="1"/>
            <a:r>
              <a:rPr lang="en-US" dirty="0"/>
              <a:t>Leveraged by PAM to determine root access to terminals.</a:t>
            </a:r>
          </a:p>
          <a:p>
            <a:pPr lvl="1"/>
            <a:r>
              <a:rPr lang="en-US" dirty="0"/>
              <a:t>If file does not exist, root can use any terminal.</a:t>
            </a:r>
          </a:p>
          <a:p>
            <a:pPr lvl="1"/>
            <a:r>
              <a:rPr lang="en-US" dirty="0"/>
              <a:t>If empty, root can use single user mode or certain programs.</a:t>
            </a:r>
          </a:p>
          <a:p>
            <a:pPr lvl="1"/>
            <a:r>
              <a:rPr lang="en-US" dirty="0"/>
              <a:t>You can add/remove </a:t>
            </a:r>
            <a:r>
              <a:rPr lang="en-US" dirty="0">
                <a:latin typeface="Cutive Mono" panose="020B0604020202020204" charset="0"/>
              </a:rPr>
              <a:t>tty#</a:t>
            </a:r>
            <a:r>
              <a:rPr lang="en-US" dirty="0"/>
              <a:t> to give/remove root access to specific terminal.</a:t>
            </a:r>
          </a:p>
        </p:txBody>
      </p:sp>
    </p:spTree>
    <p:extLst>
      <p:ext uri="{BB962C8B-B14F-4D97-AF65-F5344CB8AC3E}">
        <p14:creationId xmlns:p14="http://schemas.microsoft.com/office/powerpoint/2010/main" val="297467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EB83E0-0FE1-4A5C-98A0-16512A4D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PKI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32A635-A6CB-44CD-8072-6508ED47E2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system composed of various cryptographic components that authenticate and validate data and entities.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F14F5-1DAA-4165-BDF3-10BAF6947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5FA71A-18CF-415A-83C1-D8F44ADB4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certificate authorities, certificates, software, services, etc.</a:t>
            </a:r>
          </a:p>
          <a:p>
            <a:r>
              <a:rPr lang="en-US" dirty="0"/>
              <a:t>Implement in various hierarchical structures.</a:t>
            </a:r>
          </a:p>
          <a:p>
            <a:r>
              <a:rPr lang="en-US" dirty="0"/>
              <a:t>Can be public or private.</a:t>
            </a:r>
          </a:p>
          <a:p>
            <a:r>
              <a:rPr lang="en-US" dirty="0"/>
              <a:t>Implements asymmetric cryptography.</a:t>
            </a:r>
          </a:p>
          <a:p>
            <a:r>
              <a:rPr lang="en-US" dirty="0"/>
              <a:t>Encrypts/decrypts network data.</a:t>
            </a:r>
          </a:p>
          <a:p>
            <a:r>
              <a:rPr lang="en-US" dirty="0"/>
              <a:t>Often used to secure transactions of Internet.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75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A0485A-75E9-4733-87AD-CE0A8273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PKI Components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8AF79-3FF4-46B0-ADE4-7C310998F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10" name="Group 23">
            <a:extLst>
              <a:ext uri="{FF2B5EF4-FFF2-40B4-BE49-F238E27FC236}">
                <a16:creationId xmlns:a16="http://schemas.microsoft.com/office/drawing/2014/main" id="{1B6FA8AD-C510-432A-8E70-F1A30DD3D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951703"/>
              </p:ext>
            </p:extLst>
          </p:nvPr>
        </p:nvGraphicFramePr>
        <p:xfrm>
          <a:off x="950210" y="947906"/>
          <a:ext cx="7239000" cy="3247688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PKI Component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Digital signature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Message digest encrypted with private key.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Encrypted hash is attached to message as signature.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Digital certificate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Fundamental component of PKI.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Associates credentials with public key.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Validates holder's identity through digital signatures.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Distributes public key.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Server that issues certificates and maintains keys.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Signs certificates so clients can validate.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Different than self-signed certs.</a:t>
                      </a:r>
                    </a:p>
                    <a:p>
                      <a:pPr marL="628650" marR="0" lvl="1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Owned by same entity that signs them.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CSR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Message sent to CA when entity applies for a cert.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Includes information that should go into cert.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661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252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E9CD-7566-A94A-B7B4-953BFE2D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PKI Components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A109BF-C314-DE4C-B1BD-831A26732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450FAE-681C-4823-B4CD-1995736E4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17" y="934511"/>
            <a:ext cx="6808767" cy="327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08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B7E9-AC53-49AC-86F5-0070760C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OpenSSL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64691-7801-4BBA-BB19-96C2E6AA4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83C0C-2218-4320-995C-13D55AD8B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open source implementation of SSL/TLS.</a:t>
            </a:r>
          </a:p>
          <a:p>
            <a:r>
              <a:rPr lang="en-US" dirty="0"/>
              <a:t>Secures data in transit using cryptography.</a:t>
            </a:r>
          </a:p>
          <a:p>
            <a:r>
              <a:rPr lang="en-US" dirty="0">
                <a:latin typeface="Cutive Mono" panose="020B0604020202020204" charset="0"/>
              </a:rPr>
              <a:t>openssl</a:t>
            </a:r>
            <a:r>
              <a:rPr lang="en-US" dirty="0"/>
              <a:t> command used to generate/manage PKI components.</a:t>
            </a:r>
          </a:p>
          <a:p>
            <a:r>
              <a:rPr lang="en-US" dirty="0"/>
              <a:t>Using </a:t>
            </a:r>
            <a:r>
              <a:rPr lang="en-US" dirty="0">
                <a:latin typeface="Cutive Mono" panose="020B0604020202020204" charset="0"/>
              </a:rPr>
              <a:t>openssl</a:t>
            </a:r>
            <a:r>
              <a:rPr lang="en-US" dirty="0"/>
              <a:t>, you can:</a:t>
            </a:r>
          </a:p>
          <a:p>
            <a:pPr lvl="1"/>
            <a:r>
              <a:rPr lang="en-US" dirty="0"/>
              <a:t>Generate key pairs.</a:t>
            </a:r>
          </a:p>
          <a:p>
            <a:pPr lvl="1"/>
            <a:r>
              <a:rPr lang="en-US" dirty="0"/>
              <a:t>Generate self-signed certs.</a:t>
            </a:r>
          </a:p>
          <a:p>
            <a:pPr lvl="1"/>
            <a:r>
              <a:rPr lang="en-US" dirty="0"/>
              <a:t>Generate certs from CSRs.</a:t>
            </a:r>
          </a:p>
          <a:p>
            <a:pPr lvl="1"/>
            <a:r>
              <a:rPr lang="en-US" dirty="0"/>
              <a:t>Calculate hash values.</a:t>
            </a:r>
          </a:p>
          <a:p>
            <a:pPr lvl="1"/>
            <a:r>
              <a:rPr lang="en-US" dirty="0"/>
              <a:t>Encrypt/decrypt data.</a:t>
            </a:r>
          </a:p>
          <a:p>
            <a:pPr lvl="1"/>
            <a:r>
              <a:rPr lang="en-US" dirty="0"/>
              <a:t>Manage keys/certs in a CA.</a:t>
            </a:r>
          </a:p>
          <a:p>
            <a:pPr lvl="1"/>
            <a:r>
              <a:rPr lang="en-US" dirty="0"/>
              <a:t>And more.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1859-1E87-48F9-AA6B-DE733219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VPNs and IPSec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9B2BFE-23EE-465E-A0C3-1A91A6F2B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D6300-20B5-4C95-A234-3D98FBC1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VPNs use tunneling protocols to authenticate clients and encrypt data.</a:t>
            </a:r>
          </a:p>
          <a:p>
            <a:r>
              <a:rPr lang="en-US" dirty="0"/>
              <a:t>IPSec is an open standard.</a:t>
            </a:r>
          </a:p>
          <a:p>
            <a:r>
              <a:rPr lang="en-US" dirty="0"/>
              <a:t>Usually used in site-to-site VPNs.</a:t>
            </a:r>
          </a:p>
          <a:p>
            <a:r>
              <a:rPr lang="en-US" dirty="0"/>
              <a:t>Provides authenticity, integrity, anti-replay, etc.</a:t>
            </a:r>
          </a:p>
          <a:p>
            <a:r>
              <a:rPr lang="en-US" dirty="0"/>
              <a:t>Operates at layer 3.</a:t>
            </a:r>
          </a:p>
          <a:p>
            <a:r>
              <a:rPr lang="en-US" dirty="0"/>
              <a:t>Two modes of operation:</a:t>
            </a:r>
          </a:p>
          <a:p>
            <a:pPr lvl="1"/>
            <a:r>
              <a:rPr lang="en-US" dirty="0"/>
              <a:t>Transport: Packet contents are encrypted, header is not.</a:t>
            </a:r>
          </a:p>
          <a:p>
            <a:pPr lvl="1"/>
            <a:r>
              <a:rPr lang="en-US" dirty="0"/>
              <a:t>Tunnel: Everything is encrypted.</a:t>
            </a:r>
          </a:p>
          <a:p>
            <a:r>
              <a:rPr lang="en-US" dirty="0"/>
              <a:t>Supported by many OSes and network devices.</a:t>
            </a:r>
          </a:p>
          <a:p>
            <a:pPr lvl="1"/>
            <a:r>
              <a:rPr lang="en-US" dirty="0"/>
              <a:t>Implementation differs.</a:t>
            </a:r>
          </a:p>
        </p:txBody>
      </p:sp>
    </p:spTree>
    <p:extLst>
      <p:ext uri="{BB962C8B-B14F-4D97-AF65-F5344CB8AC3E}">
        <p14:creationId xmlns:p14="http://schemas.microsoft.com/office/powerpoint/2010/main" val="749913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BF92-B984-7241-BE6F-4E1F3400F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VPNs and IPSec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B5FA0-7460-E449-9AE5-A4AACC9F6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B936F5-7DE9-4EDE-8C83-88D6E15F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35" y="1044138"/>
            <a:ext cx="7254131" cy="33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4DFC-65F2-4CCD-AD42-6EDCB799A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79C5C-1039-4891-B574-65B807812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22DB559B-990C-4FED-9107-21A3675ED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612585"/>
              </p:ext>
            </p:extLst>
          </p:nvPr>
        </p:nvGraphicFramePr>
        <p:xfrm>
          <a:off x="341927" y="844519"/>
          <a:ext cx="8455567" cy="3454461"/>
        </p:xfrm>
        <a:graphic>
          <a:graphicData uri="http://schemas.openxmlformats.org/drawingml/2006/table">
            <a:tbl>
              <a:tblPr/>
              <a:tblGrid>
                <a:gridCol w="2495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9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Authentication Method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PINs/passwords/passphrases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Strings of text input along with user name.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Meant to be memorized only by user they apply to.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Tokens/OTPs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Physical or digital unique object that you possess to verify identity.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Can generate OTPs that expire and are not meant to be memorized.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Biometrics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Verify identity based on user's physical characteristics.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Fingerprint scanners, iris scanners, voice recognition, etc.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RADIUS/TACACS+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RADIUS provides AAA services to remote access clients.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TACACS+ is more secure and scalable version.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169966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LDAP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Directory service protocol that runs over TCP/IP networks.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LDAPS uses SSL/TLS encryption for better security.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638388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Kerberos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Centralized SSO method based on ticket-granting system.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Can manage access control to many different services.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647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473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7CB0-864A-43DB-BA76-23F476FE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VPNs and SSL/TLS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54775-5E53-469D-9CBB-40FF09AD3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E6412-9C89-44ED-A3F0-B9ED27666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SSL/TLS also used as VPN tunneling protocol.</a:t>
            </a:r>
          </a:p>
          <a:p>
            <a:pPr lvl="1"/>
            <a:r>
              <a:rPr lang="en-US" dirty="0"/>
              <a:t>Usually in remote access connections.</a:t>
            </a:r>
          </a:p>
          <a:p>
            <a:r>
              <a:rPr lang="en-US" dirty="0"/>
              <a:t>Layer 7 protocol.</a:t>
            </a:r>
          </a:p>
          <a:p>
            <a:r>
              <a:rPr lang="en-US" dirty="0"/>
              <a:t>OpenVPN is a popular implementation.</a:t>
            </a:r>
          </a:p>
          <a:p>
            <a:pPr lvl="1"/>
            <a:r>
              <a:rPr lang="en-US" dirty="0"/>
              <a:t>Supports password, certificate, and smart card authentication.</a:t>
            </a:r>
          </a:p>
          <a:p>
            <a:pPr lvl="1"/>
            <a:r>
              <a:rPr lang="en-US" dirty="0"/>
              <a:t>Can generate self-signed certs or use CA-signed certs.</a:t>
            </a:r>
          </a:p>
          <a:p>
            <a:pPr lvl="1"/>
            <a:r>
              <a:rPr lang="en-US" dirty="0"/>
              <a:t>Available through </a:t>
            </a:r>
            <a:r>
              <a:rPr lang="en-US" dirty="0">
                <a:latin typeface="Cutive Mono" panose="020B0604020202020204" charset="0"/>
              </a:rPr>
              <a:t>openvpn</a:t>
            </a:r>
            <a:r>
              <a:rPr lang="en-US" dirty="0"/>
              <a:t> package.</a:t>
            </a:r>
          </a:p>
          <a:p>
            <a:pPr lvl="1"/>
            <a:r>
              <a:rPr lang="en-US" dirty="0"/>
              <a:t>Config files stored in </a:t>
            </a:r>
            <a:r>
              <a:rPr lang="en-US" dirty="0">
                <a:latin typeface="Cutive Mono" panose="020B0604020202020204" charset="0"/>
              </a:rPr>
              <a:t>/etc/openvpn/</a:t>
            </a:r>
          </a:p>
        </p:txBody>
      </p:sp>
    </p:spTree>
    <p:extLst>
      <p:ext uri="{BB962C8B-B14F-4D97-AF65-F5344CB8AC3E}">
        <p14:creationId xmlns:p14="http://schemas.microsoft.com/office/powerpoint/2010/main" val="985008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2CA3-863E-47F9-AFCD-1E1C43DA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and Authentication Troubleshooting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DD581-BE31-48C1-BEAF-3DFBF3822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61666-9854-4AD4-B672-7C1DA4A01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may not be able to authenticate for remote access.</a:t>
            </a:r>
          </a:p>
          <a:p>
            <a:r>
              <a:rPr lang="en-US" dirty="0"/>
              <a:t>Ensure users have proper credentials and are transmitting them to server.</a:t>
            </a:r>
          </a:p>
          <a:p>
            <a:r>
              <a:rPr lang="en-US" dirty="0"/>
              <a:t>Example: SSH public-key authentication.</a:t>
            </a:r>
          </a:p>
          <a:p>
            <a:pPr lvl="1"/>
            <a:r>
              <a:rPr lang="en-US" dirty="0"/>
              <a:t>Make sure user has correct keys in correct place.</a:t>
            </a:r>
          </a:p>
          <a:p>
            <a:pPr lvl="1"/>
            <a:r>
              <a:rPr lang="en-US" dirty="0"/>
              <a:t>Make sure user system trusts the server.</a:t>
            </a:r>
          </a:p>
          <a:p>
            <a:pPr lvl="1"/>
            <a:r>
              <a:rPr lang="en-US" dirty="0"/>
              <a:t>Make sure user isn't violating policy.</a:t>
            </a:r>
          </a:p>
          <a:p>
            <a:r>
              <a:rPr lang="en-US" dirty="0"/>
              <a:t>Check local authentication to see if it's the source of the problem.</a:t>
            </a:r>
          </a:p>
          <a:p>
            <a:pPr lvl="1"/>
            <a:r>
              <a:rPr lang="en-US" dirty="0"/>
              <a:t>Example: Inactive account, password expiration, etc.</a:t>
            </a:r>
          </a:p>
          <a:p>
            <a:r>
              <a:rPr lang="en-US" dirty="0"/>
              <a:t>For Kerberos/RADIUS/TACACS+/etc.:</a:t>
            </a:r>
          </a:p>
          <a:p>
            <a:pPr lvl="1"/>
            <a:r>
              <a:rPr lang="en-US" dirty="0"/>
              <a:t>Ensure identities are configured properly.</a:t>
            </a:r>
          </a:p>
          <a:p>
            <a:pPr lvl="1"/>
            <a:r>
              <a:rPr lang="en-US" dirty="0"/>
              <a:t>Ensure authentication service is available over network.</a:t>
            </a:r>
          </a:p>
        </p:txBody>
      </p:sp>
    </p:spTree>
    <p:extLst>
      <p:ext uri="{BB962C8B-B14F-4D97-AF65-F5344CB8AC3E}">
        <p14:creationId xmlns:p14="http://schemas.microsoft.com/office/powerpoint/2010/main" val="2227894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14CB5-8BCB-4393-9F32-216111EEE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IAM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E0927-5668-4CB0-A4F6-49B897624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409770-16C3-4FD1-810F-9A58448D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Admins need remote access to servers.</a:t>
            </a:r>
          </a:p>
          <a:p>
            <a:pPr lvl="1"/>
            <a:r>
              <a:rPr lang="en-US" dirty="0"/>
              <a:t>Servers already accept SSH connections.</a:t>
            </a:r>
          </a:p>
          <a:p>
            <a:r>
              <a:rPr lang="en-US" dirty="0"/>
              <a:t>Develetech has been a victim of brute force attacks.</a:t>
            </a:r>
          </a:p>
          <a:p>
            <a:pPr lvl="1"/>
            <a:r>
              <a:rPr lang="en-US" dirty="0"/>
              <a:t>Attackers have tried to gain remote access by trying passwords.</a:t>
            </a:r>
          </a:p>
          <a:p>
            <a:r>
              <a:rPr lang="en-US" dirty="0"/>
              <a:t>You'll change the authentication method used with SSH.</a:t>
            </a:r>
          </a:p>
          <a:p>
            <a:r>
              <a:rPr lang="en-US" dirty="0"/>
              <a:t>Each admin will use a cryptographic key pair to authenticate.</a:t>
            </a:r>
          </a:p>
          <a:p>
            <a:r>
              <a:rPr lang="en-US" dirty="0"/>
              <a:t>You'll also disable password authentication.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892BF5-433E-4FD0-9051-CD2CEEC4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34963"/>
            <a:ext cx="7883768" cy="633458"/>
          </a:xfrm>
        </p:spPr>
        <p:txBody>
          <a:bodyPr/>
          <a:lstStyle/>
          <a:p>
            <a:r>
              <a:rPr lang="en-US" dirty="0"/>
              <a:t>Activity: Configuring SSH Authentication Using a Key Pair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0C1DB-3C74-4348-B7FE-2CA1C2177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31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F7453-9154-4981-B8E7-7C1CEA1F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Context-Based Permissions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B0746-B068-4659-A8B1-ECAF755245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permissions scheme that uses multiple types of information about files/processes in combination to determine access.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452E2-48D9-469C-A236-79EA34FAE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DDF19-49EC-480E-98E8-61EF42D1B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properties for files/processes.</a:t>
            </a:r>
          </a:p>
          <a:p>
            <a:r>
              <a:rPr lang="en-US" dirty="0"/>
              <a:t>Uses properties in conjunction to determine access.</a:t>
            </a:r>
          </a:p>
          <a:p>
            <a:pPr lvl="1"/>
            <a:r>
              <a:rPr lang="en-US" dirty="0"/>
              <a:t>Properties not used in isolation.</a:t>
            </a:r>
          </a:p>
          <a:p>
            <a:r>
              <a:rPr lang="en-US" dirty="0"/>
              <a:t>More advanced than default permissions scheme.</a:t>
            </a:r>
          </a:p>
          <a:p>
            <a:r>
              <a:rPr lang="en-US" dirty="0"/>
              <a:t>Two types of schemes in Linux:</a:t>
            </a:r>
          </a:p>
          <a:p>
            <a:pPr lvl="1"/>
            <a:r>
              <a:rPr lang="en-US" dirty="0"/>
              <a:t>SELinux</a:t>
            </a:r>
          </a:p>
          <a:p>
            <a:pPr lvl="1"/>
            <a:r>
              <a:rPr lang="en-US" dirty="0"/>
              <a:t>AppArmor</a:t>
            </a:r>
          </a:p>
        </p:txBody>
      </p:sp>
    </p:spTree>
    <p:extLst>
      <p:ext uri="{BB962C8B-B14F-4D97-AF65-F5344CB8AC3E}">
        <p14:creationId xmlns:p14="http://schemas.microsoft.com/office/powerpoint/2010/main" val="1834542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45FE-5D35-4EB1-AA2E-C43B8B05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3112D-62E7-401D-9891-3AB2E51FE1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model in which access is controlled by comparing an object's security designation and a subject's security clearance.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588B9-3326-4EDB-A711-32CEB2CF3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F319CD-F675-4ABF-8D3E-6F1A45E36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like files are assigned labels.</a:t>
            </a:r>
          </a:p>
          <a:p>
            <a:pPr lvl="1"/>
            <a:r>
              <a:rPr lang="en-US" dirty="0"/>
              <a:t>Depending on sensitivity.</a:t>
            </a:r>
          </a:p>
          <a:p>
            <a:r>
              <a:rPr lang="en-US" dirty="0"/>
              <a:t>Subjects are assigned clearance levels.</a:t>
            </a:r>
          </a:p>
          <a:p>
            <a:r>
              <a:rPr lang="en-US" dirty="0"/>
              <a:t>Clearance levels must correspond to security levels.</a:t>
            </a:r>
          </a:p>
          <a:p>
            <a:pPr lvl="1"/>
            <a:r>
              <a:rPr lang="en-US" dirty="0"/>
              <a:t>Access granted if a match; denied if not.</a:t>
            </a:r>
          </a:p>
          <a:p>
            <a:r>
              <a:rPr lang="en-US" dirty="0"/>
              <a:t>Used by both SELinux and AppArmor.</a:t>
            </a:r>
          </a:p>
          <a:p>
            <a:r>
              <a:rPr lang="en-US" dirty="0"/>
              <a:t>Differs from default permissions model (DAC) in Linux.</a:t>
            </a:r>
          </a:p>
        </p:txBody>
      </p:sp>
    </p:spTree>
    <p:extLst>
      <p:ext uri="{BB962C8B-B14F-4D97-AF65-F5344CB8AC3E}">
        <p14:creationId xmlns:p14="http://schemas.microsoft.com/office/powerpoint/2010/main" val="2968098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17A60-B2EC-4B05-895D-AB3FF7C5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9DB04-4C9D-4F17-A12E-AD99D34EBD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default context-based permissions scheme provided with CentOS and Red Hat Enterprise Linux.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C454F-D6C0-4B2A-AC69-7784CAC01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327662-D68B-42C4-8274-C68F34D95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Optionally available for other distros.</a:t>
            </a:r>
          </a:p>
          <a:p>
            <a:r>
              <a:rPr lang="en-US" dirty="0"/>
              <a:t>Developed by NSA.</a:t>
            </a:r>
          </a:p>
          <a:p>
            <a:r>
              <a:rPr lang="en-US" dirty="0"/>
              <a:t>Provides security so unauthorized processes cannot:</a:t>
            </a:r>
          </a:p>
          <a:p>
            <a:pPr lvl="1"/>
            <a:r>
              <a:rPr lang="en-US" dirty="0"/>
              <a:t>Access or tamper with data.</a:t>
            </a:r>
          </a:p>
          <a:p>
            <a:pPr lvl="1"/>
            <a:r>
              <a:rPr lang="en-US" dirty="0"/>
              <a:t>Bypass security mechanisms.</a:t>
            </a:r>
          </a:p>
          <a:p>
            <a:pPr lvl="1"/>
            <a:r>
              <a:rPr lang="en-US" dirty="0"/>
              <a:t>Violate policies.</a:t>
            </a:r>
          </a:p>
          <a:p>
            <a:pPr lvl="1"/>
            <a:r>
              <a:rPr lang="en-US" dirty="0"/>
              <a:t>Execute untrustworthy programs.</a:t>
            </a:r>
          </a:p>
          <a:p>
            <a:r>
              <a:rPr lang="en-US" dirty="0"/>
              <a:t>Enforces MAC and enables classification of information.</a:t>
            </a:r>
          </a:p>
          <a:p>
            <a:r>
              <a:rPr lang="en-US" dirty="0"/>
              <a:t>Mitigates damage caused by malicious apps/users.</a:t>
            </a:r>
          </a:p>
        </p:txBody>
      </p:sp>
    </p:spTree>
    <p:extLst>
      <p:ext uri="{BB962C8B-B14F-4D97-AF65-F5344CB8AC3E}">
        <p14:creationId xmlns:p14="http://schemas.microsoft.com/office/powerpoint/2010/main" val="2439186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2DDFA4-F298-454D-ACF0-0570795F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SELinux Contexts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BE9B0-9BF1-47A9-B60A-5AEAD68BB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8653D-4A79-40C8-9412-27141DC62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/>
              <a:t>User</a:t>
            </a:r>
            <a:r>
              <a:rPr lang="en-US" sz="1600" dirty="0"/>
              <a:t>:</a:t>
            </a:r>
          </a:p>
          <a:p>
            <a:pPr lvl="1"/>
            <a:r>
              <a:rPr lang="en-US" sz="1400" dirty="0"/>
              <a:t>What users can access object.</a:t>
            </a:r>
          </a:p>
          <a:p>
            <a:pPr lvl="1"/>
            <a:r>
              <a:rPr lang="en-US" sz="1400" dirty="0"/>
              <a:t>Not the same as Linux system user.</a:t>
            </a:r>
          </a:p>
          <a:p>
            <a:pPr lvl="1"/>
            <a:r>
              <a:rPr lang="en-US" sz="1400" dirty="0"/>
              <a:t>Linux system users are mapped to SELinux users.</a:t>
            </a:r>
          </a:p>
          <a:p>
            <a:pPr lvl="1"/>
            <a:r>
              <a:rPr lang="en-US" sz="1400" dirty="0"/>
              <a:t>Examples: </a:t>
            </a:r>
            <a:r>
              <a:rPr lang="en-US" sz="1400" dirty="0">
                <a:latin typeface="Cutive Mono" panose="020B0604020202020204" charset="0"/>
              </a:rPr>
              <a:t>unconfined_u</a:t>
            </a:r>
            <a:r>
              <a:rPr lang="en-US" sz="1400" dirty="0"/>
              <a:t>, </a:t>
            </a:r>
            <a:r>
              <a:rPr lang="en-US" sz="1400" dirty="0">
                <a:latin typeface="Cutive Mono" panose="020B0604020202020204" charset="0"/>
              </a:rPr>
              <a:t>user_u</a:t>
            </a:r>
            <a:r>
              <a:rPr lang="en-US" sz="1400" dirty="0"/>
              <a:t>, </a:t>
            </a:r>
            <a:r>
              <a:rPr lang="en-US" sz="1400" dirty="0">
                <a:latin typeface="Cutive Mono" panose="020B0604020202020204" charset="0"/>
              </a:rPr>
              <a:t>sysadm_u</a:t>
            </a:r>
            <a:r>
              <a:rPr lang="en-US" sz="1400" dirty="0"/>
              <a:t>, </a:t>
            </a:r>
            <a:r>
              <a:rPr lang="en-US" sz="1400" dirty="0">
                <a:latin typeface="Cutive Mono" panose="020B0604020202020204" charset="0"/>
              </a:rPr>
              <a:t>root</a:t>
            </a:r>
          </a:p>
          <a:p>
            <a:r>
              <a:rPr lang="en-US" sz="1600" b="1" dirty="0"/>
              <a:t>Role</a:t>
            </a:r>
            <a:r>
              <a:rPr lang="en-US" sz="1600" dirty="0"/>
              <a:t>:</a:t>
            </a:r>
          </a:p>
          <a:p>
            <a:pPr lvl="1"/>
            <a:r>
              <a:rPr lang="en-US" sz="1400" dirty="0"/>
              <a:t>What roles can access object.</a:t>
            </a:r>
          </a:p>
          <a:p>
            <a:pPr lvl="1"/>
            <a:r>
              <a:rPr lang="en-US" sz="1400" dirty="0"/>
              <a:t>SELinux users are authorized to be in roles.</a:t>
            </a:r>
          </a:p>
          <a:p>
            <a:pPr lvl="1"/>
            <a:r>
              <a:rPr lang="en-US" sz="1400" dirty="0"/>
              <a:t>Permit or deny access to domains.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object_r</a:t>
            </a:r>
            <a:r>
              <a:rPr lang="en-US" sz="1400" dirty="0"/>
              <a:t> role applies to files/directories.</a:t>
            </a:r>
          </a:p>
          <a:p>
            <a:r>
              <a:rPr lang="en-US" sz="1600" b="1" dirty="0"/>
              <a:t>Type</a:t>
            </a:r>
            <a:r>
              <a:rPr lang="en-US" sz="1600" dirty="0"/>
              <a:t>:</a:t>
            </a:r>
          </a:p>
          <a:p>
            <a:pPr lvl="1"/>
            <a:r>
              <a:rPr lang="en-US" sz="1400" dirty="0"/>
              <a:t>Label portion of MAC.</a:t>
            </a:r>
          </a:p>
          <a:p>
            <a:pPr lvl="1"/>
            <a:r>
              <a:rPr lang="en-US" sz="1400" dirty="0"/>
              <a:t>Groups objects with similar security requirements/characteristics.</a:t>
            </a:r>
          </a:p>
          <a:p>
            <a:pPr lvl="1"/>
            <a:r>
              <a:rPr lang="en-US" sz="1400" dirty="0">
                <a:latin typeface="Cutive Mono" panose="020B0604020202020204" charset="0"/>
              </a:rPr>
              <a:t>ssh_t</a:t>
            </a:r>
            <a:r>
              <a:rPr lang="en-US" sz="1400" dirty="0"/>
              <a:t> is domain for SSH process.</a:t>
            </a:r>
          </a:p>
        </p:txBody>
      </p:sp>
    </p:spTree>
    <p:extLst>
      <p:ext uri="{BB962C8B-B14F-4D97-AF65-F5344CB8AC3E}">
        <p14:creationId xmlns:p14="http://schemas.microsoft.com/office/powerpoint/2010/main" val="2807626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229CF2-0E41-4B6B-9A90-AA95B611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SELinux Contexts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A7BEB-0F8F-492E-B888-B9B49B828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B7822-8EE0-4FA5-A82A-5869AE9F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12" y="1121460"/>
            <a:ext cx="6694977" cy="32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80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5A98-8B98-4996-B0DB-C63A166B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SELinux Modes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2332A-845C-4847-AE8F-D310FA8FA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5B8F8765-CC2D-4134-B599-8488575F3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264124"/>
              </p:ext>
            </p:extLst>
          </p:nvPr>
        </p:nvGraphicFramePr>
        <p:xfrm>
          <a:off x="952500" y="1726831"/>
          <a:ext cx="7239000" cy="1689837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Mode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Disabled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SELinux is off, and DAC will take over.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Enforcing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All SELinux policies are enforced and processes cannot violate them.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Permissive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SELinux is on, but policies are not enforced. Violations are logged rather than prevented.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0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A75777-FEB7-49C1-8BBA-EA5DB098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Multi-Factor Authentication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43EAD3-C6DA-4629-ABDB-2AD477801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practice of requiring a user to present at least two different factors before the system authenticates them.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D2D1B5-EE22-41DB-B3C9-BA61C0D76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2F0E62-8E0F-4026-BE82-2EB5FC06D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Factors are:</a:t>
            </a:r>
          </a:p>
          <a:p>
            <a:pPr lvl="1"/>
            <a:r>
              <a:rPr lang="en-US" dirty="0"/>
              <a:t>Something you know</a:t>
            </a:r>
          </a:p>
          <a:p>
            <a:pPr lvl="1"/>
            <a:r>
              <a:rPr lang="en-US" dirty="0"/>
              <a:t>Something you have</a:t>
            </a:r>
          </a:p>
          <a:p>
            <a:pPr lvl="1"/>
            <a:r>
              <a:rPr lang="en-US" dirty="0"/>
              <a:t>Something you are</a:t>
            </a:r>
          </a:p>
          <a:p>
            <a:r>
              <a:rPr lang="en-US" dirty="0"/>
              <a:t>Prevents unauthorized access if one factor is compromised.</a:t>
            </a:r>
          </a:p>
          <a:p>
            <a:r>
              <a:rPr lang="en-US" dirty="0"/>
              <a:t>Tokens/OTPs often used as second factor after password.</a:t>
            </a:r>
          </a:p>
          <a:p>
            <a:r>
              <a:rPr lang="en-US" dirty="0"/>
              <a:t>Biometrics used in more advanced systems as another factor.</a:t>
            </a:r>
          </a:p>
          <a:p>
            <a:r>
              <a:rPr lang="en-US" dirty="0"/>
              <a:t>Must be different </a:t>
            </a:r>
            <a:r>
              <a:rPr lang="en-US" i="1" dirty="0"/>
              <a:t>factor</a:t>
            </a:r>
            <a:r>
              <a:rPr lang="en-US" dirty="0"/>
              <a:t>, not method.</a:t>
            </a:r>
          </a:p>
          <a:p>
            <a:pPr lvl="1"/>
            <a:r>
              <a:rPr lang="en-US" dirty="0"/>
              <a:t>Hardware token + software token is not MFA (both something you have).</a:t>
            </a:r>
          </a:p>
        </p:txBody>
      </p:sp>
    </p:spTree>
    <p:extLst>
      <p:ext uri="{BB962C8B-B14F-4D97-AF65-F5344CB8AC3E}">
        <p14:creationId xmlns:p14="http://schemas.microsoft.com/office/powerpoint/2010/main" val="2979680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98C4-0936-4974-86E5-361C7F10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SELinux Policies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DAD99-06F8-4CB5-8566-8634303E3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550D0-6C4A-40C8-A197-2F5FB8DA3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Defines access parameters for system resources.</a:t>
            </a:r>
          </a:p>
          <a:p>
            <a:r>
              <a:rPr lang="en-US" dirty="0"/>
              <a:t>Allows or denies cross-domain/type access.</a:t>
            </a:r>
          </a:p>
          <a:p>
            <a:r>
              <a:rPr lang="en-US" dirty="0"/>
              <a:t>Files stored in </a:t>
            </a:r>
            <a:r>
              <a:rPr lang="en-US" dirty="0">
                <a:latin typeface="Cutive Mono" panose="020B0604020202020204" charset="0"/>
              </a:rPr>
              <a:t>/etc/selinux/</a:t>
            </a:r>
          </a:p>
          <a:p>
            <a:pPr lvl="1"/>
            <a:r>
              <a:rPr lang="en-US" dirty="0"/>
              <a:t>Can be configured by root.</a:t>
            </a:r>
          </a:p>
          <a:p>
            <a:r>
              <a:rPr lang="en-US" dirty="0"/>
              <a:t>Targeted policy:</a:t>
            </a:r>
          </a:p>
          <a:p>
            <a:pPr lvl="1"/>
            <a:r>
              <a:rPr lang="en-US" dirty="0"/>
              <a:t>All non-targeted subjects/objects run on DAC.</a:t>
            </a:r>
          </a:p>
          <a:p>
            <a:pPr lvl="1"/>
            <a:r>
              <a:rPr lang="en-US" dirty="0"/>
              <a:t>Targeted subjects/objects run on MAC.</a:t>
            </a:r>
          </a:p>
          <a:p>
            <a:pPr lvl="1"/>
            <a:r>
              <a:rPr lang="en-US" dirty="0"/>
              <a:t>Enabled by default.</a:t>
            </a:r>
          </a:p>
          <a:p>
            <a:r>
              <a:rPr lang="en-US" dirty="0"/>
              <a:t>Strict policy:</a:t>
            </a:r>
          </a:p>
          <a:p>
            <a:pPr lvl="1"/>
            <a:r>
              <a:rPr lang="en-US" dirty="0"/>
              <a:t>Every subject/object runs on MAC.</a:t>
            </a:r>
          </a:p>
        </p:txBody>
      </p:sp>
    </p:spTree>
    <p:extLst>
      <p:ext uri="{BB962C8B-B14F-4D97-AF65-F5344CB8AC3E}">
        <p14:creationId xmlns:p14="http://schemas.microsoft.com/office/powerpoint/2010/main" val="3521176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1E6FF-163B-45C8-9758-89042521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SELinux Commands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AA7BB8-C58E-4EAE-BB0D-B0173EC86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883D0C38-634D-400D-847C-634304E02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475718"/>
              </p:ext>
            </p:extLst>
          </p:nvPr>
        </p:nvGraphicFramePr>
        <p:xfrm>
          <a:off x="1626126" y="782654"/>
          <a:ext cx="5891748" cy="4023360"/>
        </p:xfrm>
        <a:graphic>
          <a:graphicData uri="http://schemas.openxmlformats.org/drawingml/2006/table">
            <a:tbl>
              <a:tblPr/>
              <a:tblGrid>
                <a:gridCol w="1452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8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semanage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Configure SELinux policies.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9043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sestatus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Get detailed status of SELinux.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getenforce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mode SELinux is running in.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setenforce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Change mode SELinux runs in.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getsebool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on/off status of SELinux boolean values.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897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setsebool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Change SELinux boolean values.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1922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ls –Z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security contexts of files/directories.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9046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ps –Z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security contexts of running processes.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152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chcon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Change security context of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3428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restorecon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Restore default security context of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621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62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E35E83-E3B2-48EE-A51A-BB367C4C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SELinux Commands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E316E8-868C-4CE4-870A-ECD6A6B86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D6457-1E1B-4456-829A-D096175B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38" y="708660"/>
            <a:ext cx="6805724" cy="37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30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3ADC-F5DD-4E85-A276-BE67E877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SELinux Violations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17701-08E4-49C3-B9FF-45A8575E9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CBBF5-E0E2-460F-A830-BDF38169D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Subject is denied access to an object based on policy.</a:t>
            </a:r>
          </a:p>
          <a:p>
            <a:pPr lvl="1"/>
            <a:r>
              <a:rPr lang="en-US" dirty="0"/>
              <a:t>Subject usually has insufficient privileges.</a:t>
            </a:r>
          </a:p>
          <a:p>
            <a:r>
              <a:rPr lang="en-US" dirty="0"/>
              <a:t>Violations are sometimes unexpected.</a:t>
            </a:r>
          </a:p>
          <a:p>
            <a:r>
              <a:rPr lang="en-US" dirty="0"/>
              <a:t>Diagnose issues with </a:t>
            </a:r>
            <a:r>
              <a:rPr lang="en-US" dirty="0">
                <a:latin typeface="Cutive Mono" panose="020B0604020202020204" charset="0"/>
              </a:rPr>
              <a:t>sealert</a:t>
            </a:r>
            <a:r>
              <a:rPr lang="en-US" dirty="0"/>
              <a:t> command: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sealert -a /var/log/audit/audit.log</a:t>
            </a:r>
          </a:p>
          <a:p>
            <a:pPr lvl="1"/>
            <a:r>
              <a:rPr lang="en-US" dirty="0"/>
              <a:t>Displays all policy violations.</a:t>
            </a:r>
          </a:p>
          <a:p>
            <a:pPr lvl="1"/>
            <a:r>
              <a:rPr lang="en-US" dirty="0"/>
              <a:t>Displays detailed info about each violation.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audit2why</a:t>
            </a:r>
            <a:r>
              <a:rPr lang="en-US" dirty="0"/>
              <a:t> to make output more human-friendly.</a:t>
            </a:r>
          </a:p>
          <a:p>
            <a:pPr lvl="1"/>
            <a:r>
              <a:rPr lang="en-US" dirty="0"/>
              <a:t>Explains why violation occurred.</a:t>
            </a:r>
          </a:p>
          <a:p>
            <a:pPr lvl="1"/>
            <a:r>
              <a:rPr lang="en-US" dirty="0"/>
              <a:t>Redirect entire log or grep single event and pipe it to command.</a:t>
            </a:r>
          </a:p>
        </p:txBody>
      </p:sp>
    </p:spTree>
    <p:extLst>
      <p:ext uri="{BB962C8B-B14F-4D97-AF65-F5344CB8AC3E}">
        <p14:creationId xmlns:p14="http://schemas.microsoft.com/office/powerpoint/2010/main" val="3156922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8E56C3-A560-4841-B3B6-2A79A141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AppArmor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29AD7E-ECB5-4810-8CE8-FC25DF4314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alternative context-based permissions scheme and MAC implementation for Linux.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3B4C7E-4775-43C8-89C9-AE26BDACD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C1A200-E335-4AD1-B674-CA8DE5D42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Packaged with Debian-based and SUSE Linux distros.</a:t>
            </a:r>
          </a:p>
          <a:p>
            <a:r>
              <a:rPr lang="en-US" dirty="0"/>
              <a:t>Provides same fundamental service as SELinux.</a:t>
            </a:r>
          </a:p>
          <a:p>
            <a:r>
              <a:rPr lang="en-US" dirty="0"/>
              <a:t>Has a different approach.</a:t>
            </a:r>
          </a:p>
          <a:p>
            <a:r>
              <a:rPr lang="en-US" dirty="0"/>
              <a:t>AppArmor is simplified, SELinux is complex.</a:t>
            </a:r>
          </a:p>
          <a:p>
            <a:r>
              <a:rPr lang="en-US" dirty="0"/>
              <a:t>AppArmor works with paths, SELinux references inodes.</a:t>
            </a:r>
          </a:p>
          <a:p>
            <a:r>
              <a:rPr lang="en-US" dirty="0"/>
              <a:t>Paths are referenced in configuration files (profiles).</a:t>
            </a:r>
          </a:p>
          <a:p>
            <a:pPr lvl="1"/>
            <a:r>
              <a:rPr lang="en-US" dirty="0"/>
              <a:t>Determine how to control access.</a:t>
            </a:r>
          </a:p>
          <a:p>
            <a:pPr lvl="1"/>
            <a:r>
              <a:rPr lang="en-US" dirty="0"/>
              <a:t>No types or domains, only profiles.</a:t>
            </a:r>
          </a:p>
        </p:txBody>
      </p:sp>
    </p:spTree>
    <p:extLst>
      <p:ext uri="{BB962C8B-B14F-4D97-AF65-F5344CB8AC3E}">
        <p14:creationId xmlns:p14="http://schemas.microsoft.com/office/powerpoint/2010/main" val="3510365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68FE9F-F3E7-4719-A0D2-6CC362F54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AppArmor Profiles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7EDFA-2276-4460-8DFA-B456A6608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7593E3-E910-4592-993F-718A6A3A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Executables have profiles located in </a:t>
            </a:r>
            <a:r>
              <a:rPr lang="en-US" dirty="0">
                <a:latin typeface="Cutive Mono" panose="020B0604020202020204" charset="0"/>
              </a:rPr>
              <a:t>/etc/apparmor.d/</a:t>
            </a:r>
          </a:p>
          <a:p>
            <a:pPr lvl="1"/>
            <a:r>
              <a:rPr lang="en-US" dirty="0"/>
              <a:t>Text files in </a:t>
            </a:r>
            <a:r>
              <a:rPr lang="en-US" dirty="0">
                <a:latin typeface="Cutive Mono" panose="020B0604020202020204" charset="0"/>
              </a:rPr>
              <a:t>path.binary</a:t>
            </a:r>
            <a:r>
              <a:rPr lang="en-US" dirty="0"/>
              <a:t> format.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/etc/apparmor.d/bin.dig</a:t>
            </a:r>
          </a:p>
          <a:p>
            <a:r>
              <a:rPr lang="en-US" dirty="0"/>
              <a:t>Capabilities provide executable with access to system functionality.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net_bind_service</a:t>
            </a:r>
            <a:r>
              <a:rPr lang="en-US" dirty="0"/>
              <a:t> enables binding well-known TCP/IP ports.</a:t>
            </a:r>
          </a:p>
          <a:p>
            <a:r>
              <a:rPr lang="en-US" dirty="0"/>
              <a:t>Path entries enable executable to access a file.</a:t>
            </a:r>
          </a:p>
          <a:p>
            <a:pPr lvl="1"/>
            <a:r>
              <a:rPr lang="en-US" dirty="0"/>
              <a:t>Specify permissions to grant to executable for file.</a:t>
            </a:r>
          </a:p>
          <a:p>
            <a:pPr lvl="1"/>
            <a:r>
              <a:rPr lang="en-US" dirty="0"/>
              <a:t>Read, write, execute, link, etc.</a:t>
            </a:r>
          </a:p>
        </p:txBody>
      </p:sp>
    </p:spTree>
    <p:extLst>
      <p:ext uri="{BB962C8B-B14F-4D97-AF65-F5344CB8AC3E}">
        <p14:creationId xmlns:p14="http://schemas.microsoft.com/office/powerpoint/2010/main" val="3562245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13BD-35F1-4A56-A198-731A9B42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AppArmor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CC753-2BB2-42E8-A34B-47F5B0D29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7352AB15-0739-453A-9EAC-32DFE0859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0467"/>
              </p:ext>
            </p:extLst>
          </p:nvPr>
        </p:nvGraphicFramePr>
        <p:xfrm>
          <a:off x="896067" y="1474470"/>
          <a:ext cx="7347285" cy="2194560"/>
        </p:xfrm>
        <a:graphic>
          <a:graphicData uri="http://schemas.openxmlformats.org/drawingml/2006/table">
            <a:tbl>
              <a:tblPr/>
              <a:tblGrid>
                <a:gridCol w="1811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5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apparmor_status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Display status of AppArmor profiles.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aa-complain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Place profile in complain mode.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aa-enforce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Place profile in enforce mode.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aa-disable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Disable a profile, unloading it from kernel.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897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aa-unconfined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List processes with open network sockets that don't have a profile loaded.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19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487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A2A3B-1CE1-4571-9FEC-6B40A0CA32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SELinux and AppArmor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9350C-9B1A-4F00-AEB9-102378EDF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70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6D7DF-DDDA-45EE-AAE9-EBA25FE7C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wants to move web server files to a different directory.</a:t>
            </a:r>
          </a:p>
          <a:p>
            <a:r>
              <a:rPr lang="en-US" dirty="0"/>
              <a:t>Server will run multiple web apps, each in a different path.</a:t>
            </a:r>
          </a:p>
          <a:p>
            <a:r>
              <a:rPr lang="en-US" dirty="0"/>
              <a:t>For now you'll move files to </a:t>
            </a:r>
            <a:r>
              <a:rPr lang="en-US" dirty="0">
                <a:latin typeface="Cutive Mono" panose="020B0604020202020204" charset="0"/>
              </a:rPr>
              <a:t>/var/develweb</a:t>
            </a:r>
          </a:p>
          <a:p>
            <a:r>
              <a:rPr lang="en-US" dirty="0"/>
              <a:t>SELinux stops the </a:t>
            </a:r>
            <a:r>
              <a:rPr lang="en-US" dirty="0">
                <a:latin typeface="Cutive Mono" panose="020B0604020202020204" charset="0"/>
              </a:rPr>
              <a:t>httpd</a:t>
            </a:r>
            <a:r>
              <a:rPr lang="en-US" dirty="0"/>
              <a:t> service from reading files here.</a:t>
            </a:r>
          </a:p>
          <a:p>
            <a:r>
              <a:rPr lang="en-US" dirty="0"/>
              <a:t>You'll configure SELinux to allow access.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955207-CF83-4717-A72A-B6199F46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SELinux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DE29F-FA80-4C3B-BAE1-255360194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83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7C7F97-9582-4AE4-AAF0-430591BA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(Slide 1 of 2)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68541F-5665-4345-BBBF-F05EA3E0D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device that protects a system or a network from unauthorized access by blocking unwanted traffic.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AA1B4-E0BF-4F55-81B8-6FCE9E3AB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D2FC0E-606F-4BBA-9C8F-48B6313D1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allow or deny based on rules.</a:t>
            </a:r>
          </a:p>
          <a:p>
            <a:pPr lvl="1"/>
            <a:r>
              <a:rPr lang="en-US" dirty="0"/>
              <a:t>Rules can be configured by admins.</a:t>
            </a:r>
          </a:p>
          <a:p>
            <a:r>
              <a:rPr lang="en-US" dirty="0"/>
              <a:t>Usually have logging/alerting features.</a:t>
            </a:r>
          </a:p>
          <a:p>
            <a:r>
              <a:rPr lang="en-US" dirty="0"/>
              <a:t>Three generations:</a:t>
            </a:r>
          </a:p>
          <a:p>
            <a:pPr lvl="1"/>
            <a:r>
              <a:rPr lang="en-US" dirty="0"/>
              <a:t>Packet filters</a:t>
            </a:r>
          </a:p>
          <a:p>
            <a:pPr lvl="1"/>
            <a:r>
              <a:rPr lang="en-US" dirty="0"/>
              <a:t>Stateful firewalls</a:t>
            </a:r>
          </a:p>
          <a:p>
            <a:pPr lvl="1"/>
            <a:r>
              <a:rPr lang="en-US" dirty="0"/>
              <a:t>Application-layer firewalls</a:t>
            </a:r>
          </a:p>
        </p:txBody>
      </p:sp>
    </p:spTree>
    <p:extLst>
      <p:ext uri="{BB962C8B-B14F-4D97-AF65-F5344CB8AC3E}">
        <p14:creationId xmlns:p14="http://schemas.microsoft.com/office/powerpoint/2010/main" val="167965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D2B4-684C-D845-9F8F-2F1430F9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Multi-Factor Authentication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9C0A0-FCBF-A843-945F-EEBB2CA45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A1FACD-AB04-4957-9213-2F7C3D18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41" y="878188"/>
            <a:ext cx="6245918" cy="38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27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4D7B-7E66-5D4E-BE96-5C4612B5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3FE297-3F53-D145-AD1E-FE21FBDCF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054B3F-4ED9-4A1A-9700-5D120ECD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5" y="1325517"/>
            <a:ext cx="7816951" cy="29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89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EAAC4C-D628-454B-AD36-EAD3B123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43C2-BE2C-45A9-B543-457149058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E9E469-02E4-4ED8-AB94-BC30F904F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or denies packets based on factors:</a:t>
            </a:r>
          </a:p>
          <a:p>
            <a:pPr lvl="1"/>
            <a:r>
              <a:rPr lang="en-US" dirty="0"/>
              <a:t>Source/destination IP address</a:t>
            </a:r>
          </a:p>
          <a:p>
            <a:pPr lvl="1"/>
            <a:r>
              <a:rPr lang="en-US" dirty="0"/>
              <a:t>Source/destination ports</a:t>
            </a:r>
          </a:p>
          <a:p>
            <a:pPr lvl="1"/>
            <a:r>
              <a:rPr lang="en-US" dirty="0"/>
              <a:t>Protocol</a:t>
            </a:r>
          </a:p>
          <a:p>
            <a:r>
              <a:rPr lang="en-US" dirty="0"/>
              <a:t>Example: Deny incoming traffic on port 21 (FTP).</a:t>
            </a:r>
          </a:p>
          <a:p>
            <a:pPr lvl="1"/>
            <a:r>
              <a:rPr lang="en-US" dirty="0"/>
              <a:t>Systems don't have an FTP server.</a:t>
            </a:r>
          </a:p>
          <a:p>
            <a:r>
              <a:rPr lang="en-US" dirty="0"/>
              <a:t>Performs actions:</a:t>
            </a:r>
          </a:p>
          <a:p>
            <a:pPr lvl="1"/>
            <a:r>
              <a:rPr lang="en-US" dirty="0"/>
              <a:t>Accept</a:t>
            </a:r>
          </a:p>
          <a:p>
            <a:pPr lvl="1"/>
            <a:r>
              <a:rPr lang="en-US" dirty="0"/>
              <a:t>Reject</a:t>
            </a:r>
          </a:p>
          <a:p>
            <a:pPr lvl="1"/>
            <a:r>
              <a:rPr lang="en-US" dirty="0"/>
              <a:t>Deny</a:t>
            </a:r>
          </a:p>
          <a:p>
            <a:r>
              <a:rPr lang="en-US" dirty="0"/>
              <a:t>Can also log actions with various details.</a:t>
            </a:r>
          </a:p>
        </p:txBody>
      </p:sp>
    </p:spTree>
    <p:extLst>
      <p:ext uri="{BB962C8B-B14F-4D97-AF65-F5344CB8AC3E}">
        <p14:creationId xmlns:p14="http://schemas.microsoft.com/office/powerpoint/2010/main" val="239348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5494-4917-48AF-A856-B2E224B1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iptables</a:t>
            </a:r>
            <a:r>
              <a:rPr lang="en-US" dirty="0"/>
              <a:t> Tool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0F8210-4459-44A8-88D1-77443FAA6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F590E-F059-4F3B-8905-9FDD7BD2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packet filtering and stateful firewall functionality.</a:t>
            </a:r>
          </a:p>
          <a:p>
            <a:r>
              <a:rPr lang="en-US" dirty="0"/>
              <a:t>Does this through tables.</a:t>
            </a:r>
          </a:p>
          <a:p>
            <a:r>
              <a:rPr lang="en-US" dirty="0"/>
              <a:t>Tables consist of rule sets called chains.</a:t>
            </a:r>
          </a:p>
          <a:p>
            <a:r>
              <a:rPr lang="en-US" dirty="0"/>
              <a:t>Packet is compared to first rule.</a:t>
            </a:r>
          </a:p>
          <a:p>
            <a:pPr lvl="1"/>
            <a:r>
              <a:rPr lang="en-US" dirty="0"/>
              <a:t>If no match, then moves on to next rule in chain.</a:t>
            </a:r>
          </a:p>
          <a:p>
            <a:pPr lvl="1"/>
            <a:r>
              <a:rPr lang="en-US" dirty="0"/>
              <a:t>If match, then moves on to next chain or is accepted, dropped, or returned.</a:t>
            </a:r>
          </a:p>
          <a:p>
            <a:r>
              <a:rPr lang="en-US" dirty="0"/>
              <a:t>Each table has built-in chains.</a:t>
            </a:r>
          </a:p>
          <a:p>
            <a:pPr lvl="1"/>
            <a:r>
              <a:rPr lang="en-US" dirty="0"/>
              <a:t>You can define your own.</a:t>
            </a:r>
          </a:p>
        </p:txBody>
      </p:sp>
    </p:spTree>
    <p:extLst>
      <p:ext uri="{BB962C8B-B14F-4D97-AF65-F5344CB8AC3E}">
        <p14:creationId xmlns:p14="http://schemas.microsoft.com/office/powerpoint/2010/main" val="2168052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417460-985B-4FBE-9553-CAE86A02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iptables</a:t>
            </a:r>
            <a:r>
              <a:rPr lang="en-US" dirty="0"/>
              <a:t> Tool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870B4E-AA0E-4E2F-9C50-57BCB229A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F2B06-710F-4CB2-AAC2-DA43966D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46" y="766287"/>
            <a:ext cx="6849308" cy="37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5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871718-55D2-4FA5-BD59-43A484F0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UFW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DC9069-BC17-42C1-B1D1-81362999D2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firewall management tool that makes it easier to configure the </a:t>
            </a:r>
            <a:r>
              <a:rPr lang="en-US" dirty="0">
                <a:latin typeface="Cutive Mono" panose="020B0604020202020204" charset="0"/>
              </a:rPr>
              <a:t>iptables</a:t>
            </a:r>
            <a:r>
              <a:rPr lang="en-US" dirty="0"/>
              <a:t> service.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135E0-8AC3-4F15-86BD-0C80216D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3E7D1-AB3B-4784-8346-E4B11649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Originated with Ubuntu.</a:t>
            </a:r>
          </a:p>
          <a:p>
            <a:r>
              <a:rPr lang="en-US" dirty="0"/>
              <a:t>Primarily for home users without much firewall experience.</a:t>
            </a:r>
          </a:p>
          <a:p>
            <a:r>
              <a:rPr lang="en-US" dirty="0">
                <a:latin typeface="Cutive Mono" panose="020B0604020202020204" charset="0"/>
              </a:rPr>
              <a:t>ufw</a:t>
            </a:r>
            <a:r>
              <a:rPr lang="en-US" dirty="0"/>
              <a:t> command works with CLI.</a:t>
            </a:r>
          </a:p>
          <a:p>
            <a:r>
              <a:rPr lang="en-US" dirty="0"/>
              <a:t>Example: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ufw allow http/tcp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ufw logging on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ufw enable</a:t>
            </a:r>
          </a:p>
          <a:p>
            <a:pPr lvl="1"/>
            <a:r>
              <a:rPr lang="en-US" dirty="0"/>
              <a:t>Automatically configured as default deny.</a:t>
            </a:r>
          </a:p>
        </p:txBody>
      </p:sp>
    </p:spTree>
    <p:extLst>
      <p:ext uri="{BB962C8B-B14F-4D97-AF65-F5344CB8AC3E}">
        <p14:creationId xmlns:p14="http://schemas.microsoft.com/office/powerpoint/2010/main" val="2647615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7758-EDDE-4A87-8738-BAC0EB81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Roboto Mono" panose="020B0604020202020204" charset="0"/>
              </a:rPr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firewalld</a:t>
            </a:r>
            <a:r>
              <a:rPr lang="en-US" dirty="0">
                <a:ea typeface="Roboto Mono" panose="020B0604020202020204" charset="0"/>
              </a:rPr>
              <a:t> Service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36CA03-8622-42A1-8DBA-9C24E9118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0EAD8-0776-4856-B582-B03D93018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Daemon used to manage a firewall dynamically.</a:t>
            </a:r>
          </a:p>
          <a:p>
            <a:pPr lvl="1"/>
            <a:r>
              <a:rPr lang="en-US" dirty="0"/>
              <a:t>Make changes without restarting.</a:t>
            </a:r>
          </a:p>
          <a:p>
            <a:r>
              <a:rPr lang="en-US" dirty="0"/>
              <a:t>Alternative to </a:t>
            </a:r>
            <a:r>
              <a:rPr lang="en-US" dirty="0">
                <a:latin typeface="Cutive Mono" panose="020B0604020202020204" charset="0"/>
              </a:rPr>
              <a:t>iptables</a:t>
            </a:r>
          </a:p>
          <a:p>
            <a:r>
              <a:rPr lang="en-US" dirty="0"/>
              <a:t>Firewall zones:</a:t>
            </a:r>
          </a:p>
          <a:p>
            <a:pPr lvl="1"/>
            <a:r>
              <a:rPr lang="en-US" dirty="0"/>
              <a:t>Apply to network resources.</a:t>
            </a:r>
          </a:p>
          <a:p>
            <a:pPr lvl="1"/>
            <a:r>
              <a:rPr lang="en-US" dirty="0"/>
              <a:t>Group resources together with similar security levels.</a:t>
            </a:r>
          </a:p>
          <a:p>
            <a:pPr lvl="1"/>
            <a:r>
              <a:rPr lang="en-US" dirty="0"/>
              <a:t>Range from least trusted to most trusted.</a:t>
            </a:r>
          </a:p>
          <a:p>
            <a:r>
              <a:rPr lang="en-US" dirty="0"/>
              <a:t>Firewall services:</a:t>
            </a:r>
          </a:p>
          <a:p>
            <a:pPr lvl="1"/>
            <a:r>
              <a:rPr lang="en-US" dirty="0"/>
              <a:t>Rules applying to specific services within a zone.</a:t>
            </a:r>
          </a:p>
          <a:p>
            <a:pPr lvl="1"/>
            <a:r>
              <a:rPr lang="en-US" dirty="0"/>
              <a:t>Example: Place HTTP service in </a:t>
            </a:r>
            <a:r>
              <a:rPr lang="en-US" dirty="0">
                <a:latin typeface="Cutive Mono" panose="020B0604020202020204" charset="0"/>
              </a:rPr>
              <a:t>dmz</a:t>
            </a:r>
            <a:r>
              <a:rPr lang="en-US" dirty="0"/>
              <a:t> zone.</a:t>
            </a:r>
          </a:p>
        </p:txBody>
      </p:sp>
    </p:spTree>
    <p:extLst>
      <p:ext uri="{BB962C8B-B14F-4D97-AF65-F5344CB8AC3E}">
        <p14:creationId xmlns:p14="http://schemas.microsoft.com/office/powerpoint/2010/main" val="9922141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19FF-05BB-4836-A6D6-C37500BA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firewall-cmd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58D9C-D490-4D63-87AA-D3C38254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19DA0-3FF7-46AF-9381-579CFFEC4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configuration of </a:t>
            </a:r>
            <a:r>
              <a:rPr lang="en-US" dirty="0">
                <a:latin typeface="Cutive Mono" panose="020B0604020202020204" charset="0"/>
              </a:rPr>
              <a:t>firewalld</a:t>
            </a:r>
          </a:p>
          <a:p>
            <a:pPr lvl="1"/>
            <a:r>
              <a:rPr lang="en-US" dirty="0"/>
              <a:t>Query, add, modify, delete zones.</a:t>
            </a:r>
          </a:p>
          <a:p>
            <a:r>
              <a:rPr lang="en-US" dirty="0"/>
              <a:t>You'll use it regularly on RHEL-based distros.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firewalld</a:t>
            </a:r>
            <a:r>
              <a:rPr lang="en-US" dirty="0"/>
              <a:t> is default.</a:t>
            </a:r>
          </a:p>
          <a:p>
            <a:r>
              <a:rPr lang="en-US" dirty="0"/>
              <a:t>Includes options to identify zone, configure interface, permit services, etc.</a:t>
            </a:r>
          </a:p>
        </p:txBody>
      </p:sp>
    </p:spTree>
    <p:extLst>
      <p:ext uri="{BB962C8B-B14F-4D97-AF65-F5344CB8AC3E}">
        <p14:creationId xmlns:p14="http://schemas.microsoft.com/office/powerpoint/2010/main" val="30318673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B9BD-6D89-4E5F-9F5C-1C3F2FC7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firewall-cmd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26A36-8CAD-4268-AE48-27E408C92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C60BD-6563-4006-ADA8-5CE1DA7B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29" y="708660"/>
            <a:ext cx="7036343" cy="38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4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7304-DFF3-43E4-B928-DE5104533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firewall-cmd</a:t>
            </a:r>
            <a:r>
              <a:rPr lang="en-US" dirty="0"/>
              <a:t> Command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1BE4C6-11E8-4AC6-A881-BCC5417FE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BA374-9B41-4043-A785-E40D662F8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firewall-cmd --get-zones</a:t>
            </a:r>
          </a:p>
          <a:p>
            <a:r>
              <a:rPr lang="en-US" dirty="0">
                <a:latin typeface="Cutive Mono" panose="020B0604020202020204" charset="0"/>
              </a:rPr>
              <a:t>firewall-cmd --zone=dmz --list-all</a:t>
            </a:r>
          </a:p>
          <a:p>
            <a:r>
              <a:rPr lang="en-US" dirty="0">
                <a:latin typeface="Cutive Mono" panose="020B0604020202020204" charset="0"/>
              </a:rPr>
              <a:t>firewall-cmd --zone=dmz --change-interface=&lt;device ID&gt;</a:t>
            </a:r>
          </a:p>
          <a:p>
            <a:r>
              <a:rPr lang="en-US" dirty="0">
                <a:latin typeface="Cutive Mono" panose="020B0604020202020204" charset="0"/>
              </a:rPr>
              <a:t>firewall-cmd --zone=dmz --add-service=http</a:t>
            </a:r>
          </a:p>
          <a:p>
            <a:r>
              <a:rPr lang="en-US" dirty="0">
                <a:latin typeface="Cutive Mono" panose="020B0604020202020204" charset="0"/>
              </a:rPr>
              <a:t>firewall-cmd --zone=dmz --add-port=21/tcp</a:t>
            </a:r>
          </a:p>
          <a:p>
            <a:r>
              <a:rPr lang="en-US" dirty="0">
                <a:latin typeface="Cutive Mono" panose="020B0604020202020204" charset="0"/>
              </a:rPr>
              <a:t>firewall-cmd --zone=dmz --remove-service=http</a:t>
            </a:r>
          </a:p>
          <a:p>
            <a:r>
              <a:rPr lang="en-US" dirty="0">
                <a:latin typeface="Cutive Mono" panose="020B0604020202020204" charset="0"/>
              </a:rPr>
              <a:t>firewall-cmd --zone=dmz --remove-port=21/tcp</a:t>
            </a:r>
          </a:p>
          <a:p>
            <a:r>
              <a:rPr lang="en-US" dirty="0">
                <a:latin typeface="Cutive Mono" panose="020B0604020202020204" charset="0"/>
              </a:rPr>
              <a:t>firewall-cmd --reload</a:t>
            </a:r>
          </a:p>
        </p:txBody>
      </p:sp>
    </p:spTree>
    <p:extLst>
      <p:ext uri="{BB962C8B-B14F-4D97-AF65-F5344CB8AC3E}">
        <p14:creationId xmlns:p14="http://schemas.microsoft.com/office/powerpoint/2010/main" val="24000659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692E-1D29-4AA7-BA26-ECA05004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Netfilter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FBC28-0390-44A9-98E9-2D69A5B219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Linux kernel framework that handles packets that traverse a network interface.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D78A-AE45-476D-80AD-0E7ABF4CD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91201-74BC-43B2-9324-565E414C6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packet filtering, NAT, connection tracking, etc.</a:t>
            </a:r>
          </a:p>
          <a:p>
            <a:r>
              <a:rPr lang="en-US" dirty="0"/>
              <a:t>Provides hooks into network stack.</a:t>
            </a:r>
          </a:p>
          <a:p>
            <a:r>
              <a:rPr lang="en-US" dirty="0"/>
              <a:t>Every packet is caught by hooks.</a:t>
            </a:r>
          </a:p>
          <a:p>
            <a:r>
              <a:rPr lang="en-US" dirty="0"/>
              <a:t>User space programs can register with hooks to interact with packets.</a:t>
            </a:r>
          </a:p>
          <a:p>
            <a:r>
              <a:rPr lang="en-US" dirty="0">
                <a:latin typeface="Cutive Mono" panose="020B0604020202020204" charset="0"/>
              </a:rPr>
              <a:t>iptables</a:t>
            </a:r>
            <a:r>
              <a:rPr lang="en-US" dirty="0"/>
              <a:t> is closely integrated with Netfilter.</a:t>
            </a:r>
          </a:p>
          <a:p>
            <a:pPr lvl="1"/>
            <a:r>
              <a:rPr lang="en-US" dirty="0"/>
              <a:t>Performs firewall actions because of hooks.</a:t>
            </a:r>
          </a:p>
          <a:p>
            <a:pPr lvl="1"/>
            <a:r>
              <a:rPr lang="en-US" dirty="0"/>
              <a:t>UFW and </a:t>
            </a:r>
            <a:r>
              <a:rPr lang="en-US" dirty="0">
                <a:latin typeface="Cutive Mono" panose="020B0604020202020204" charset="0"/>
              </a:rPr>
              <a:t>firewalld</a:t>
            </a:r>
            <a:r>
              <a:rPr lang="en-US" dirty="0"/>
              <a:t> call </a:t>
            </a:r>
            <a:r>
              <a:rPr lang="en-US" dirty="0">
                <a:latin typeface="Cutive Mono" panose="020B0604020202020204" charset="0"/>
              </a:rPr>
              <a:t>iptables</a:t>
            </a:r>
          </a:p>
        </p:txBody>
      </p:sp>
    </p:spTree>
    <p:extLst>
      <p:ext uri="{BB962C8B-B14F-4D97-AF65-F5344CB8AC3E}">
        <p14:creationId xmlns:p14="http://schemas.microsoft.com/office/powerpoint/2010/main" val="408111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ECCD-EB0B-4CA5-AA3A-50DD02A3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 Escalation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AC110-4F5D-4372-9AC1-E9A53ADA0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act of a user obtaining access to additional resources or functionality that they are normally not allowed access 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DAB0-3952-41F2-B77B-BFEEFDD35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4D99C8-6A2A-48A9-81DB-829F36F3D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Normal user exploits vulnerability to gain root privileges.</a:t>
            </a:r>
          </a:p>
          <a:p>
            <a:r>
              <a:rPr lang="en-US" dirty="0"/>
              <a:t>Can be used for legitimate purposes.</a:t>
            </a:r>
          </a:p>
          <a:p>
            <a:pPr lvl="1"/>
            <a:r>
              <a:rPr lang="en-US" dirty="0"/>
              <a:t>Admin using </a:t>
            </a:r>
            <a:r>
              <a:rPr lang="en-US" dirty="0">
                <a:latin typeface="Cutive Mono" panose="020B0604020202020204" charset="0"/>
              </a:rPr>
              <a:t>sudo</a:t>
            </a:r>
          </a:p>
          <a:p>
            <a:r>
              <a:rPr lang="en-US" dirty="0"/>
              <a:t>Look out for behavior that enables escalation for attackers.</a:t>
            </a:r>
          </a:p>
          <a:p>
            <a:r>
              <a:rPr lang="en-US" dirty="0"/>
              <a:t>One pitfall is overly permissive SUID/SGID.</a:t>
            </a:r>
          </a:p>
          <a:p>
            <a:pPr lvl="1"/>
            <a:r>
              <a:rPr lang="en-US" dirty="0"/>
              <a:t>Use principle of least privilege.</a:t>
            </a:r>
          </a:p>
          <a:p>
            <a:pPr lvl="1"/>
            <a:r>
              <a:rPr lang="en-US" dirty="0"/>
              <a:t>Avoid giving file same SUID/SGID as root.</a:t>
            </a:r>
          </a:p>
          <a:p>
            <a:pPr lvl="1"/>
            <a:r>
              <a:rPr lang="en-US" dirty="0"/>
              <a:t>Watch for back door programs.</a:t>
            </a:r>
          </a:p>
        </p:txBody>
      </p:sp>
    </p:spTree>
    <p:extLst>
      <p:ext uri="{BB962C8B-B14F-4D97-AF65-F5344CB8AC3E}">
        <p14:creationId xmlns:p14="http://schemas.microsoft.com/office/powerpoint/2010/main" val="15538695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A13B-06AB-488F-B4B4-115B0E68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Forwarding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FFD92-82CD-4618-BF5E-0269F4755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Linux kernel implementation of networking routing.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CF408-E6FB-47ED-834C-22F783535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81F336-F998-4C97-8AC5-01DF55AA8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traffic on one interface is forwarded to another interface.</a:t>
            </a:r>
          </a:p>
          <a:p>
            <a:r>
              <a:rPr lang="en-US" dirty="0"/>
              <a:t>Useful on routers/gateways that have multiple interfaces.</a:t>
            </a:r>
          </a:p>
          <a:p>
            <a:r>
              <a:rPr lang="en-US" dirty="0"/>
              <a:t>Used in conjunction with </a:t>
            </a:r>
            <a:r>
              <a:rPr lang="en-US" dirty="0">
                <a:latin typeface="Cutive Mono" panose="020B0604020202020204" charset="0"/>
              </a:rPr>
              <a:t>iptables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One host is a router, the other is a web server.</a:t>
            </a:r>
          </a:p>
          <a:p>
            <a:pPr lvl="1"/>
            <a:r>
              <a:rPr lang="en-US" dirty="0"/>
              <a:t>Router has public interface and private interface; server has private.</a:t>
            </a:r>
          </a:p>
          <a:p>
            <a:pPr lvl="1"/>
            <a:r>
              <a:rPr lang="en-US" dirty="0"/>
              <a:t>Router forwards traffic to private interface only if it's on ports 80/443.</a:t>
            </a:r>
          </a:p>
          <a:p>
            <a:pPr lvl="1"/>
            <a:r>
              <a:rPr lang="en-US" dirty="0"/>
              <a:t>All other traffic is not forwarded.</a:t>
            </a:r>
          </a:p>
          <a:p>
            <a:r>
              <a:rPr lang="en-US" dirty="0"/>
              <a:t>Enable IPv4 forwarding: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echo 1 &gt; /proc/sys/net/ipv4/ip_forward</a:t>
            </a:r>
          </a:p>
        </p:txBody>
      </p:sp>
    </p:spTree>
    <p:extLst>
      <p:ext uri="{BB962C8B-B14F-4D97-AF65-F5344CB8AC3E}">
        <p14:creationId xmlns:p14="http://schemas.microsoft.com/office/powerpoint/2010/main" val="26715570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026B-0FA4-7643-84F4-8355626F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Forwarding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0FC49D-C3A8-7843-A029-E20DFFEB8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345BD-DD3F-47F5-B867-AD9C58BE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15" y="894785"/>
            <a:ext cx="6864770" cy="35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1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7E91-8ACF-4C7E-BAC5-2901BCA2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Sets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5D547-D009-482B-B18E-1DC636E834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Stored collections of network identifiers.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B5457-DAC5-4B94-B73B-592B3AA73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DE5404-CCD6-483B-B3F4-4F2D3FBB3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addresses, ranges, MAC addresses, ports, interface names.</a:t>
            </a:r>
          </a:p>
          <a:p>
            <a:r>
              <a:rPr lang="en-US" dirty="0">
                <a:latin typeface="Cutive Mono" panose="020B0604020202020204" charset="0"/>
              </a:rPr>
              <a:t>iptables</a:t>
            </a:r>
            <a:r>
              <a:rPr lang="en-US" dirty="0"/>
              <a:t> can leverage IP sets for efficient rule matching.</a:t>
            </a:r>
          </a:p>
          <a:p>
            <a:r>
              <a:rPr lang="en-US" dirty="0"/>
              <a:t>Example: You want to drop traffic originating from several ranges.</a:t>
            </a:r>
          </a:p>
          <a:p>
            <a:pPr lvl="1"/>
            <a:r>
              <a:rPr lang="en-US" dirty="0"/>
              <a:t>Don't need to configure rules directly in iptables.</a:t>
            </a:r>
          </a:p>
          <a:p>
            <a:pPr lvl="1"/>
            <a:r>
              <a:rPr lang="en-US" dirty="0"/>
              <a:t>Create an IP set with ranges for iptables to reference.</a:t>
            </a:r>
          </a:p>
          <a:p>
            <a:r>
              <a:rPr lang="en-US" dirty="0"/>
              <a:t>Makes rule sets dynamic.</a:t>
            </a:r>
          </a:p>
        </p:txBody>
      </p:sp>
    </p:spTree>
    <p:extLst>
      <p:ext uri="{BB962C8B-B14F-4D97-AF65-F5344CB8AC3E}">
        <p14:creationId xmlns:p14="http://schemas.microsoft.com/office/powerpoint/2010/main" val="23580540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57B6B2-A897-4BF3-BEE9-8DDE3651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Sets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AB28A-1E90-4FEA-B576-5DFBFA9D4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09D14F-6A16-424B-9E0B-EF4A009C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ipset</a:t>
            </a:r>
            <a:r>
              <a:rPr lang="en-US" dirty="0"/>
              <a:t> command to create/modify sets: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ipset create range_set hash:net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range_set</a:t>
            </a:r>
            <a:r>
              <a:rPr lang="en-US" dirty="0"/>
              <a:t> is name.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hash</a:t>
            </a:r>
            <a:r>
              <a:rPr lang="en-US" dirty="0"/>
              <a:t> is storage method.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net</a:t>
            </a:r>
            <a:r>
              <a:rPr lang="en-US" dirty="0"/>
              <a:t> is data type.</a:t>
            </a:r>
          </a:p>
          <a:p>
            <a:r>
              <a:rPr lang="en-US" dirty="0"/>
              <a:t>Add ranges to set: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ipset add range_set 178.137.87.0/24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ipset add range_set 46.148.22.0/24</a:t>
            </a:r>
          </a:p>
          <a:p>
            <a:r>
              <a:rPr lang="en-US" dirty="0"/>
              <a:t>Add rule to </a:t>
            </a:r>
            <a:r>
              <a:rPr lang="en-US" dirty="0">
                <a:latin typeface="Cutive Mono" panose="020B0604020202020204" charset="0"/>
              </a:rPr>
              <a:t>iptables</a:t>
            </a:r>
            <a:r>
              <a:rPr lang="en-US" dirty="0"/>
              <a:t>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iptables -I INPUT -m set --match-set range_set src -j DROP</a:t>
            </a:r>
          </a:p>
        </p:txBody>
      </p:sp>
    </p:spTree>
    <p:extLst>
      <p:ext uri="{BB962C8B-B14F-4D97-AF65-F5344CB8AC3E}">
        <p14:creationId xmlns:p14="http://schemas.microsoft.com/office/powerpoint/2010/main" val="37371204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D33F-A806-4DD7-B20C-B956925A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Configuration for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BFAA5-350D-488F-AC44-5507A373A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B2451-D43B-4850-BB8C-5BAAB60C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apps require ports.</a:t>
            </a:r>
          </a:p>
          <a:p>
            <a:r>
              <a:rPr lang="en-US" dirty="0"/>
              <a:t>Custom apps may not have a standardized port.</a:t>
            </a:r>
          </a:p>
          <a:p>
            <a:r>
              <a:rPr lang="en-US" dirty="0"/>
              <a:t>Associate app with custom port in </a:t>
            </a:r>
            <a:r>
              <a:rPr lang="en-US" dirty="0">
                <a:latin typeface="Cutive Mono" panose="020B0604020202020204" charset="0"/>
              </a:rPr>
              <a:t>/etc/services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my-app 55111/tcp # My custom app</a:t>
            </a:r>
          </a:p>
          <a:p>
            <a:pPr lvl="1"/>
            <a:r>
              <a:rPr lang="en-US" dirty="0"/>
              <a:t>Will bind my-app to port 55111 and listen on that port.</a:t>
            </a:r>
          </a:p>
          <a:p>
            <a:r>
              <a:rPr lang="en-US" dirty="0"/>
              <a:t>Configure firewall to allow traffic using that port.</a:t>
            </a:r>
          </a:p>
        </p:txBody>
      </p:sp>
    </p:spTree>
    <p:extLst>
      <p:ext uri="{BB962C8B-B14F-4D97-AF65-F5344CB8AC3E}">
        <p14:creationId xmlns:p14="http://schemas.microsoft.com/office/powerpoint/2010/main" val="245395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0B13-53AE-4936-81B8-10805E26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Troubleshooting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0F207-BC8F-4296-A5F2-7D90E6256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DDC27-3B50-4350-B0F6-49E716549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problem: Firewall blocks traffic it shouldn't.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C8CA1842-1100-45C9-95EE-8946C8954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030217"/>
              </p:ext>
            </p:extLst>
          </p:nvPr>
        </p:nvGraphicFramePr>
        <p:xfrm>
          <a:off x="950210" y="1624930"/>
          <a:ext cx="7239000" cy="2278424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Cause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Solution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Blocked ports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Check firewall rule set for overt port blocking for outgoing traffic.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Create explicit allow rule for incoming traffic (default deny).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Blocked protocols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Ensure port is allowed on correct transport protocol (TCP/UDP).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Ensure app-layer firewalls aren't blocking app-layer protocols (HTTP, FTP, etc.).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Restrictive ACLs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Consider that overly granular filtering might be unnecessary.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Configure ACL rules to be straightforward.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Don't write a granular rule for every possible scenario.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89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553D-0A3C-4540-9628-85AA2A53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IPSs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8977-01E9-4EBE-BCC9-569B2F6D7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security appliance that monitors and evaluates a system for signs of attacks in progress, and can actively block traffic.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3D4C2-B5E8-497E-9942-51D442AAC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0BFEE4-DF4C-4D05-8507-20C5C8745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firewalls.</a:t>
            </a:r>
          </a:p>
          <a:p>
            <a:pPr lvl="1"/>
            <a:r>
              <a:rPr lang="en-US" dirty="0"/>
              <a:t>Both stop unwanted traffic from entering network.</a:t>
            </a:r>
          </a:p>
          <a:p>
            <a:r>
              <a:rPr lang="en-US" dirty="0"/>
              <a:t>Key differences:</a:t>
            </a:r>
          </a:p>
          <a:p>
            <a:pPr lvl="1"/>
            <a:r>
              <a:rPr lang="en-US" dirty="0"/>
              <a:t>Firewalls trigger on predefined rules; IPSs monitor for anomalous behavior.</a:t>
            </a:r>
          </a:p>
          <a:p>
            <a:pPr lvl="1"/>
            <a:r>
              <a:rPr lang="en-US" dirty="0"/>
              <a:t>Firewalls are first layer of defense; IPSs are second layer.</a:t>
            </a:r>
          </a:p>
          <a:p>
            <a:pPr lvl="1"/>
            <a:r>
              <a:rPr lang="en-US" dirty="0"/>
              <a:t>Firewalls apply to incoming/outgoing traffic; IPSs apply to incoming.</a:t>
            </a:r>
          </a:p>
        </p:txBody>
      </p:sp>
    </p:spTree>
    <p:extLst>
      <p:ext uri="{BB962C8B-B14F-4D97-AF65-F5344CB8AC3E}">
        <p14:creationId xmlns:p14="http://schemas.microsoft.com/office/powerpoint/2010/main" val="1090247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3117-19EA-2E40-82C1-BFFA1DF84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E78611-8101-1C4D-9BD1-1B9C7AFF1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50A6D-AE17-4B71-AE0D-4E236DC22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97" y="909143"/>
            <a:ext cx="7072406" cy="347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431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1D88-3F0C-45B3-93DA-CB540C6C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DenyHosts and Fail2ban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B886BD-A01F-478C-B719-979923DE8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CED9F-3DB9-4820-8625-2EFFEEF68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IPS solutions that monitor log files for anomalies.</a:t>
            </a:r>
          </a:p>
          <a:p>
            <a:r>
              <a:rPr lang="en-US" dirty="0"/>
              <a:t>DenyHosts:</a:t>
            </a:r>
          </a:p>
          <a:p>
            <a:pPr lvl="1"/>
            <a:r>
              <a:rPr lang="en-US" dirty="0"/>
              <a:t>Protects SSH servers from brute force attacks.</a:t>
            </a:r>
          </a:p>
          <a:p>
            <a:pPr lvl="1"/>
            <a:r>
              <a:rPr lang="en-US" dirty="0"/>
              <a:t>User attempts to repeatedly log in with different credentials.</a:t>
            </a:r>
          </a:p>
          <a:p>
            <a:pPr lvl="1"/>
            <a:r>
              <a:rPr lang="en-US" dirty="0"/>
              <a:t>Monitors authentication log for failed logins.</a:t>
            </a:r>
          </a:p>
          <a:p>
            <a:pPr lvl="1"/>
            <a:r>
              <a:rPr lang="en-US" dirty="0"/>
              <a:t>Multiple failures from same source IP will trigger block.</a:t>
            </a:r>
          </a:p>
          <a:p>
            <a:pPr lvl="1"/>
            <a:r>
              <a:rPr lang="en-US" dirty="0"/>
              <a:t>No IPv6 support.</a:t>
            </a:r>
          </a:p>
          <a:p>
            <a:r>
              <a:rPr lang="en-US" dirty="0"/>
              <a:t>Fail2ban:</a:t>
            </a:r>
          </a:p>
          <a:p>
            <a:pPr lvl="1"/>
            <a:r>
              <a:rPr lang="en-US" dirty="0"/>
              <a:t>Protects any service from brute force attacks.</a:t>
            </a:r>
          </a:p>
          <a:p>
            <a:pPr lvl="1"/>
            <a:r>
              <a:rPr lang="en-US" dirty="0"/>
              <a:t>Leverages Netfilter and </a:t>
            </a:r>
            <a:r>
              <a:rPr lang="en-US" dirty="0">
                <a:latin typeface="Cutive Mono" panose="020B0604020202020204" charset="0"/>
              </a:rPr>
              <a:t>iptables</a:t>
            </a:r>
          </a:p>
          <a:p>
            <a:pPr lvl="1"/>
            <a:r>
              <a:rPr lang="en-US" dirty="0"/>
              <a:t>Can update firewall rules.</a:t>
            </a:r>
          </a:p>
          <a:p>
            <a:pPr lvl="1"/>
            <a:r>
              <a:rPr lang="en-US" dirty="0"/>
              <a:t>Supports IPv4 and IPv6.</a:t>
            </a:r>
          </a:p>
        </p:txBody>
      </p:sp>
    </p:spTree>
    <p:extLst>
      <p:ext uri="{BB962C8B-B14F-4D97-AF65-F5344CB8AC3E}">
        <p14:creationId xmlns:p14="http://schemas.microsoft.com/office/powerpoint/2010/main" val="13381909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3F877-3C70-4176-92A8-F39EF17CA9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Firewalls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CA53B-A9C3-4E75-B6A9-FEC728B49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4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E5D1-EC8F-4DD2-962E-32A83E2B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chroot Jail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143BA-6D3E-4C10-BFC6-550879E616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technique of controlling what a process can access on a file system by changing the root directory for the environment.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32A65-7E96-4040-8F1A-4B8BDA29C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1C4F32-AD25-48C3-822C-E3A7992DC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root directory is called a "jail."</a:t>
            </a:r>
          </a:p>
          <a:p>
            <a:pPr lvl="1"/>
            <a:r>
              <a:rPr lang="en-US" dirty="0"/>
              <a:t>Process and children cannot "break out" of jail.</a:t>
            </a:r>
          </a:p>
          <a:p>
            <a:pPr lvl="1"/>
            <a:r>
              <a:rPr lang="en-US" dirty="0"/>
              <a:t>Process and children can't access other parts of file system.</a:t>
            </a:r>
          </a:p>
          <a:p>
            <a:r>
              <a:rPr lang="en-US" dirty="0"/>
              <a:t>Example: Change root to </a:t>
            </a:r>
            <a:r>
              <a:rPr lang="en-US" dirty="0">
                <a:latin typeface="Cutive Mono" panose="020B0604020202020204" charset="0"/>
              </a:rPr>
              <a:t>/home/user/</a:t>
            </a:r>
          </a:p>
          <a:p>
            <a:pPr lvl="1"/>
            <a:r>
              <a:rPr lang="en-US" dirty="0"/>
              <a:t>Process references root (</a:t>
            </a:r>
            <a:r>
              <a:rPr lang="en-US" dirty="0">
                <a:latin typeface="Cutive Mono" panose="020B0604020202020204" charset="0"/>
              </a:rPr>
              <a:t>/</a:t>
            </a:r>
            <a:r>
              <a:rPr lang="en-US" dirty="0"/>
              <a:t>) but can only get to </a:t>
            </a:r>
            <a:r>
              <a:rPr lang="en-US" dirty="0">
                <a:latin typeface="Cutive Mono" panose="020B0604020202020204" charset="0"/>
              </a:rPr>
              <a:t>/home/user/</a:t>
            </a:r>
          </a:p>
          <a:p>
            <a:r>
              <a:rPr lang="en-US" dirty="0"/>
              <a:t>Separates privileged access on file system.</a:t>
            </a:r>
          </a:p>
          <a:p>
            <a:r>
              <a:rPr lang="en-US" dirty="0"/>
              <a:t>Malicious/rogue process can't damage files outside jail.</a:t>
            </a:r>
          </a:p>
          <a:p>
            <a:r>
              <a:rPr lang="en-US" dirty="0">
                <a:latin typeface="Cutive Mono" panose="020B0604020202020204" charset="0"/>
              </a:rPr>
              <a:t>chroot</a:t>
            </a:r>
            <a:r>
              <a:rPr lang="en-US" dirty="0"/>
              <a:t> command enables you to change root directory.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chroot /home/user /usr/bin/bash</a:t>
            </a:r>
          </a:p>
        </p:txBody>
      </p:sp>
    </p:spTree>
    <p:extLst>
      <p:ext uri="{BB962C8B-B14F-4D97-AF65-F5344CB8AC3E}">
        <p14:creationId xmlns:p14="http://schemas.microsoft.com/office/powerpoint/2010/main" val="2436372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18F43-FF2B-46DC-9CDD-F3A3FA04B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admins have designed a DMZ for public-facing systems.</a:t>
            </a:r>
          </a:p>
          <a:p>
            <a:r>
              <a:rPr lang="en-US" dirty="0"/>
              <a:t>Web servers in DMZ must allow access to HTTP/S.</a:t>
            </a:r>
          </a:p>
          <a:p>
            <a:r>
              <a:rPr lang="en-US" dirty="0"/>
              <a:t>Also must allow access to custom app on port 7743.</a:t>
            </a:r>
          </a:p>
          <a:p>
            <a:r>
              <a:rPr lang="en-US" dirty="0"/>
              <a:t>You need to tighten network security.</a:t>
            </a:r>
          </a:p>
          <a:p>
            <a:pPr lvl="1"/>
            <a:r>
              <a:rPr lang="en-US" dirty="0"/>
              <a:t>While maintaining availability for the necessary services.</a:t>
            </a:r>
          </a:p>
          <a:p>
            <a:r>
              <a:rPr lang="en-US" dirty="0"/>
              <a:t>You'll configure the </a:t>
            </a:r>
            <a:r>
              <a:rPr lang="en-US" dirty="0">
                <a:latin typeface="Cutive Mono" panose="020B0604020202020204" charset="0"/>
              </a:rPr>
              <a:t>firewalld</a:t>
            </a:r>
            <a:r>
              <a:rPr lang="en-US" dirty="0"/>
              <a:t> service.</a:t>
            </a:r>
          </a:p>
          <a:p>
            <a:pPr lvl="1"/>
            <a:r>
              <a:rPr lang="en-US" dirty="0"/>
              <a:t>Default and preferred firewall for CentOS 7.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AE5E07-EE50-40F0-A4B9-F82E0DD8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a Firewall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F0322-625E-46ED-90C3-1A8421027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19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93F06E-F5F1-4338-B1B9-6D86E434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Logs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6963-0125-4070-8408-8DB9FABF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48FD4-1AD1-4D00-96C9-51FE9145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system activities tracked by </a:t>
            </a:r>
            <a:r>
              <a:rPr lang="en-US" dirty="0">
                <a:latin typeface="Cutive Mono" panose="020B0604020202020204" charset="0"/>
              </a:rPr>
              <a:t>syslogd</a:t>
            </a:r>
          </a:p>
          <a:p>
            <a:r>
              <a:rPr lang="en-US" dirty="0"/>
              <a:t>Uses syslog standard.</a:t>
            </a:r>
          </a:p>
          <a:p>
            <a:pPr lvl="1"/>
            <a:r>
              <a:rPr lang="en-US" dirty="0"/>
              <a:t>Facilitates centralized logging service over a network.</a:t>
            </a:r>
          </a:p>
          <a:p>
            <a:pPr lvl="1"/>
            <a:r>
              <a:rPr lang="en-US" dirty="0"/>
              <a:t>Supports remote and local logging.</a:t>
            </a:r>
          </a:p>
          <a:p>
            <a:r>
              <a:rPr lang="en-US" dirty="0"/>
              <a:t>Recorded in text files.</a:t>
            </a:r>
          </a:p>
          <a:p>
            <a:pPr lvl="1"/>
            <a:r>
              <a:rPr lang="en-US" dirty="0"/>
              <a:t>Examine and process like any other text file.</a:t>
            </a:r>
          </a:p>
          <a:p>
            <a:r>
              <a:rPr lang="en-US" dirty="0"/>
              <a:t>syslog entries include:</a:t>
            </a:r>
          </a:p>
          <a:p>
            <a:pPr lvl="1"/>
            <a:r>
              <a:rPr lang="en-US" dirty="0"/>
              <a:t>Date and time</a:t>
            </a:r>
          </a:p>
          <a:p>
            <a:pPr lvl="1"/>
            <a:r>
              <a:rPr lang="en-US" dirty="0"/>
              <a:t>Process name/ID</a:t>
            </a:r>
          </a:p>
          <a:p>
            <a:pPr lvl="1"/>
            <a:r>
              <a:rPr lang="en-US" dirty="0"/>
              <a:t>Message</a:t>
            </a:r>
          </a:p>
          <a:p>
            <a:r>
              <a:rPr lang="en-US" dirty="0"/>
              <a:t>Can also include facility and severity levels.</a:t>
            </a:r>
          </a:p>
        </p:txBody>
      </p:sp>
    </p:spTree>
    <p:extLst>
      <p:ext uri="{BB962C8B-B14F-4D97-AF65-F5344CB8AC3E}">
        <p14:creationId xmlns:p14="http://schemas.microsoft.com/office/powerpoint/2010/main" val="1587441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7489AA-0C93-4175-A704-990417B3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 Locations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91AC6-F6B2-42EC-99B5-016C9F3DD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82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7EBEB94A-77E5-4371-BBDE-D1692C7B9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624382"/>
              </p:ext>
            </p:extLst>
          </p:nvPr>
        </p:nvGraphicFramePr>
        <p:xfrm>
          <a:off x="950210" y="1133673"/>
          <a:ext cx="7239000" cy="2876153"/>
        </p:xfrm>
        <a:graphic>
          <a:graphicData uri="http://schemas.openxmlformats.org/drawingml/2006/table">
            <a:tbl>
              <a:tblPr/>
              <a:tblGrid>
                <a:gridCol w="2292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Log File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Contains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/var/log/syslog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All system events except authentication messages (Debian).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/var/log/messages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General non-critical system events (RHEL).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/var/log/auth.log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Authentication messages (Debian).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/var/log/secure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Authentication messages (RHEL).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76955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/var/log/kern.log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Kernel messages.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47185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/var/log/[application]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Messages from miscellaneous applications.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618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46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27592F-CE6B-4013-B5AA-A62BE9EC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Rotation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23EBC1-66F1-43AE-99C3-02A0A86D2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practice of creating new versions of a log file to maintain a minimum log file size.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205D91-FD8E-4A51-9C86-CA1F9D9A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AF959-844A-42A0-B6B9-2138B002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latin typeface="Cutive Mono" panose="020B0604020202020204" charset="0"/>
              </a:rPr>
              <a:t>logrotate</a:t>
            </a:r>
            <a:r>
              <a:rPr lang="en-US" sz="1600" dirty="0"/>
              <a:t> used to perform automatic rotation.</a:t>
            </a:r>
          </a:p>
          <a:p>
            <a:pPr lvl="1"/>
            <a:r>
              <a:rPr lang="en-US" sz="1400" dirty="0"/>
              <a:t>Adds .1 to end of file name.</a:t>
            </a:r>
          </a:p>
          <a:p>
            <a:pPr lvl="1"/>
            <a:r>
              <a:rPr lang="en-US" sz="1400" dirty="0"/>
              <a:t>Previous files are .2, .3, etc.</a:t>
            </a:r>
          </a:p>
          <a:p>
            <a:pPr lvl="1"/>
            <a:r>
              <a:rPr lang="en-US" sz="1400" dirty="0"/>
              <a:t>Can also append date to file name.</a:t>
            </a:r>
          </a:p>
          <a:p>
            <a:r>
              <a:rPr lang="en-US" sz="1600" dirty="0"/>
              <a:t>All versions are maintained unless specified otherwise.</a:t>
            </a:r>
          </a:p>
          <a:p>
            <a:r>
              <a:rPr lang="en-US" sz="1600" dirty="0"/>
              <a:t>Can be rotated daily, weekly, etc.</a:t>
            </a:r>
          </a:p>
          <a:p>
            <a:r>
              <a:rPr lang="en-US" sz="1600" dirty="0"/>
              <a:t>Can be rotated if file gets too big.</a:t>
            </a:r>
          </a:p>
          <a:p>
            <a:r>
              <a:rPr lang="en-US" sz="1600" dirty="0"/>
              <a:t>Benefits:</a:t>
            </a:r>
          </a:p>
          <a:p>
            <a:pPr lvl="1"/>
            <a:r>
              <a:rPr lang="en-US" sz="1400" dirty="0"/>
              <a:t>Easier to process/analyze smaller files.</a:t>
            </a:r>
          </a:p>
          <a:p>
            <a:pPr lvl="1"/>
            <a:r>
              <a:rPr lang="en-US" sz="1400" dirty="0"/>
              <a:t>Saves on space if older files are purged.</a:t>
            </a:r>
          </a:p>
        </p:txBody>
      </p:sp>
    </p:spTree>
    <p:extLst>
      <p:ext uri="{BB962C8B-B14F-4D97-AF65-F5344CB8AC3E}">
        <p14:creationId xmlns:p14="http://schemas.microsoft.com/office/powerpoint/2010/main" val="2281445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326A9C-6EA4-47AD-A044-9968ABDAD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rsyslogd</a:t>
            </a:r>
            <a:r>
              <a:rPr lang="en-US" dirty="0"/>
              <a:t>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7AE-A8A9-483D-A918-BC7E65894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EF54A3-103B-4FDC-AE20-245697D9B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improvements to older </a:t>
            </a:r>
            <a:r>
              <a:rPr lang="en-US" dirty="0">
                <a:latin typeface="Cutive Mono" panose="020B0604020202020204" charset="0"/>
              </a:rPr>
              <a:t>syslogd</a:t>
            </a:r>
            <a:r>
              <a:rPr lang="en-US" dirty="0"/>
              <a:t> service.</a:t>
            </a:r>
          </a:p>
          <a:p>
            <a:r>
              <a:rPr lang="en-US" dirty="0"/>
              <a:t>Supports:</a:t>
            </a:r>
          </a:p>
          <a:p>
            <a:pPr lvl="1"/>
            <a:r>
              <a:rPr lang="en-US" dirty="0"/>
              <a:t>TCP for transport protocol.</a:t>
            </a:r>
          </a:p>
          <a:p>
            <a:pPr lvl="1"/>
            <a:r>
              <a:rPr lang="en-US" dirty="0"/>
              <a:t>SSL/TLS encryption.</a:t>
            </a:r>
          </a:p>
          <a:p>
            <a:pPr lvl="1"/>
            <a:r>
              <a:rPr lang="en-US" dirty="0"/>
              <a:t>Outputting to databases.</a:t>
            </a:r>
          </a:p>
          <a:p>
            <a:pPr lvl="1"/>
            <a:r>
              <a:rPr lang="en-US" dirty="0"/>
              <a:t>Local buffering.</a:t>
            </a:r>
          </a:p>
          <a:p>
            <a:pPr lvl="1"/>
            <a:r>
              <a:rPr lang="en-US" dirty="0"/>
              <a:t>Content-based filtering.</a:t>
            </a:r>
          </a:p>
          <a:p>
            <a:r>
              <a:rPr lang="en-US" dirty="0"/>
              <a:t>Maintains same basic config format.</a:t>
            </a:r>
          </a:p>
        </p:txBody>
      </p:sp>
    </p:spTree>
    <p:extLst>
      <p:ext uri="{BB962C8B-B14F-4D97-AF65-F5344CB8AC3E}">
        <p14:creationId xmlns:p14="http://schemas.microsoft.com/office/powerpoint/2010/main" val="15785208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0814-36E5-4C46-A9B4-B385D84C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/etc/rsyslog.conf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5CF3A-8D37-4B3F-965B-7003AE1DB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4D501-12B8-46F3-B6DD-6D8E95335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 file for </a:t>
            </a:r>
            <a:r>
              <a:rPr lang="en-US" dirty="0">
                <a:latin typeface="Cutive Mono" panose="020B0604020202020204" charset="0"/>
              </a:rPr>
              <a:t>rsyslogd</a:t>
            </a:r>
            <a:r>
              <a:rPr lang="en-US" dirty="0"/>
              <a:t> service.</a:t>
            </a:r>
          </a:p>
          <a:p>
            <a:r>
              <a:rPr lang="en-US" dirty="0"/>
              <a:t>Determines how to handle syslog messages through rules.</a:t>
            </a:r>
          </a:p>
          <a:p>
            <a:r>
              <a:rPr lang="en-US" dirty="0"/>
              <a:t>Two-column format:</a:t>
            </a:r>
          </a:p>
          <a:p>
            <a:pPr lvl="1"/>
            <a:r>
              <a:rPr lang="en-US" dirty="0"/>
              <a:t>First column lists message facility and/or severity.</a:t>
            </a:r>
          </a:p>
          <a:p>
            <a:pPr lvl="1"/>
            <a:r>
              <a:rPr lang="en-US" dirty="0"/>
              <a:t>Second column lists associated action.</a:t>
            </a:r>
          </a:p>
          <a:p>
            <a:r>
              <a:rPr lang="en-US" dirty="0"/>
              <a:t>Actions:</a:t>
            </a:r>
          </a:p>
          <a:p>
            <a:pPr lvl="1"/>
            <a:r>
              <a:rPr lang="en-US" dirty="0"/>
              <a:t>What files to write message to.</a:t>
            </a:r>
          </a:p>
          <a:p>
            <a:pPr lvl="1"/>
            <a:r>
              <a:rPr lang="en-US" dirty="0"/>
              <a:t>What users to print message to.</a:t>
            </a:r>
          </a:p>
          <a:p>
            <a:pPr lvl="1"/>
            <a:r>
              <a:rPr lang="en-US" dirty="0"/>
              <a:t>What remote hosts to forward message to.</a:t>
            </a:r>
          </a:p>
        </p:txBody>
      </p:sp>
    </p:spTree>
    <p:extLst>
      <p:ext uri="{BB962C8B-B14F-4D97-AF65-F5344CB8AC3E}">
        <p14:creationId xmlns:p14="http://schemas.microsoft.com/office/powerpoint/2010/main" val="3984555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248355-C753-4B77-BEC6-41E46FA2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/etc/rsyslog.conf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751E74-D1F8-4020-A7FE-F66C357EC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465C9-7B31-413A-8094-A85A426AC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6" y="944997"/>
            <a:ext cx="7281348" cy="35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72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F611-B0D4-4F02-A97F-E4466588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Third-Party Agents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293874-CBEF-423B-87B0-4F6C9749B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52D32-7B65-41C6-BD61-1E608F599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platforms support syslog.</a:t>
            </a:r>
          </a:p>
          <a:p>
            <a:pPr lvl="1"/>
            <a:r>
              <a:rPr lang="en-US" dirty="0"/>
              <a:t>Example: Windows uses Event Log standard.</a:t>
            </a:r>
          </a:p>
          <a:p>
            <a:r>
              <a:rPr lang="en-US" dirty="0"/>
              <a:t>Third-party agents facilitate integration.</a:t>
            </a:r>
          </a:p>
          <a:p>
            <a:r>
              <a:rPr lang="en-US" dirty="0"/>
              <a:t>Agents are software that act on behalf of other software.</a:t>
            </a:r>
          </a:p>
          <a:p>
            <a:r>
              <a:rPr lang="en-US" dirty="0"/>
              <a:t>Install syslog agent on platforms that don't normally support it.</a:t>
            </a:r>
          </a:p>
          <a:p>
            <a:r>
              <a:rPr lang="en-US" dirty="0"/>
              <a:t>Agent will depend on platform and type of service.</a:t>
            </a:r>
          </a:p>
          <a:p>
            <a:pPr lvl="1"/>
            <a:r>
              <a:rPr lang="en-US" dirty="0"/>
              <a:t>rsyslog and syslog-ng require different agents.</a:t>
            </a:r>
          </a:p>
          <a:p>
            <a:r>
              <a:rPr lang="en-US" dirty="0"/>
              <a:t>Agent will capture data in syslog format and send it to centralized server.</a:t>
            </a:r>
          </a:p>
        </p:txBody>
      </p:sp>
    </p:spTree>
    <p:extLst>
      <p:ext uri="{BB962C8B-B14F-4D97-AF65-F5344CB8AC3E}">
        <p14:creationId xmlns:p14="http://schemas.microsoft.com/office/powerpoint/2010/main" val="1539909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B9C-354B-49C9-820D-AC70F82B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journalctl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181F45-EAAF-46F7-A232-E6BB1D907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6C455-E04E-414A-9062-C5D92476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and query log files created by systemd journal.</a:t>
            </a:r>
          </a:p>
          <a:p>
            <a:r>
              <a:rPr lang="en-US" dirty="0"/>
              <a:t>Logs collected and stored via </a:t>
            </a:r>
            <a:r>
              <a:rPr lang="en-US" dirty="0">
                <a:latin typeface="Cutive Mono" panose="020B0604020202020204" charset="0"/>
              </a:rPr>
              <a:t>journald</a:t>
            </a:r>
            <a:r>
              <a:rPr lang="en-US" dirty="0"/>
              <a:t> service.</a:t>
            </a:r>
          </a:p>
          <a:p>
            <a:r>
              <a:rPr lang="en-US" dirty="0">
                <a:latin typeface="Cutive Mono" panose="020B0604020202020204" charset="0"/>
              </a:rPr>
              <a:t>journalctl</a:t>
            </a:r>
            <a:r>
              <a:rPr lang="en-US" dirty="0"/>
              <a:t> can print entire log or can filter results.</a:t>
            </a:r>
          </a:p>
          <a:p>
            <a:r>
              <a:rPr lang="en-US" dirty="0">
                <a:latin typeface="Cutive Mono" panose="020B0604020202020204" charset="0"/>
              </a:rPr>
              <a:t>journald</a:t>
            </a:r>
            <a:r>
              <a:rPr lang="en-US" dirty="0"/>
              <a:t> often used with traditional syslog service.</a:t>
            </a:r>
          </a:p>
          <a:p>
            <a:pPr lvl="1"/>
            <a:r>
              <a:rPr lang="en-US" dirty="0"/>
              <a:t>Settings configured in </a:t>
            </a:r>
            <a:r>
              <a:rPr lang="en-US" dirty="0">
                <a:latin typeface="Cutive Mono" panose="020B0604020202020204" charset="0"/>
              </a:rPr>
              <a:t>/etc/systemd/journald.conf</a:t>
            </a:r>
          </a:p>
        </p:txBody>
      </p:sp>
    </p:spTree>
    <p:extLst>
      <p:ext uri="{BB962C8B-B14F-4D97-AF65-F5344CB8AC3E}">
        <p14:creationId xmlns:p14="http://schemas.microsoft.com/office/powerpoint/2010/main" val="35190972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4A1261-3296-4E18-A002-5F83F2BE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journalctl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A7466-89A6-496A-8057-392196B11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26A2D-864B-49DF-A4B0-73CA8385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29" y="708660"/>
            <a:ext cx="7036343" cy="38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1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1B6E5D-7766-4816-80E9-51B2CECC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chroot Jail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5E019-F3B7-46FE-A0E7-C1257B226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EAC03-AA51-457C-861A-6BF693CD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99" y="708660"/>
            <a:ext cx="5955602" cy="399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459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2BB5-55C3-4F21-B7C0-2AB18EAA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last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E915C-6775-4051-8F0D-D4BF283BC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17222-C666-42F2-9837-44CD8EE65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history of user login/logout events.</a:t>
            </a:r>
          </a:p>
          <a:p>
            <a:pPr lvl="1"/>
            <a:r>
              <a:rPr lang="en-US" dirty="0"/>
              <a:t>Includes date and time.</a:t>
            </a:r>
          </a:p>
          <a:p>
            <a:pPr lvl="1"/>
            <a:r>
              <a:rPr lang="en-US" dirty="0"/>
              <a:t>Includes terminal process.</a:t>
            </a:r>
          </a:p>
          <a:p>
            <a:r>
              <a:rPr lang="en-US" dirty="0"/>
              <a:t>Use options to filter results.</a:t>
            </a:r>
          </a:p>
          <a:p>
            <a:r>
              <a:rPr lang="en-US" dirty="0"/>
              <a:t>Retrieves info from </a:t>
            </a:r>
            <a:r>
              <a:rPr lang="en-US" dirty="0">
                <a:latin typeface="Cutive Mono" panose="020B0604020202020204" charset="0"/>
              </a:rPr>
              <a:t>/var/log/wtmp</a:t>
            </a:r>
          </a:p>
          <a:p>
            <a:r>
              <a:rPr lang="en-US" dirty="0">
                <a:latin typeface="Cutive Mono" panose="020B0604020202020204" charset="0"/>
              </a:rPr>
              <a:t>lastb</a:t>
            </a:r>
            <a:r>
              <a:rPr lang="en-US" dirty="0"/>
              <a:t> does the same but for failed attempts.</a:t>
            </a:r>
          </a:p>
          <a:p>
            <a:pPr lvl="1"/>
            <a:r>
              <a:rPr lang="en-US" dirty="0"/>
              <a:t>Retrieves info from </a:t>
            </a:r>
            <a:r>
              <a:rPr lang="en-US" dirty="0">
                <a:latin typeface="Cutive Mono" panose="020B0604020202020204" charset="0"/>
              </a:rPr>
              <a:t>/var/log/btmp</a:t>
            </a:r>
          </a:p>
        </p:txBody>
      </p:sp>
    </p:spTree>
    <p:extLst>
      <p:ext uri="{BB962C8B-B14F-4D97-AF65-F5344CB8AC3E}">
        <p14:creationId xmlns:p14="http://schemas.microsoft.com/office/powerpoint/2010/main" val="20245072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333CCA-3BA8-4663-9B28-959102B8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last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7516D-6C5A-429B-B1BE-5A801724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0805A-6B55-41DC-BD52-C8F256C2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61" y="709810"/>
            <a:ext cx="6744678" cy="37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463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F1131-8E5C-4B8B-B6AF-B37416C31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Logging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A72E02-78F2-4CE8-972D-C78B17B27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337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9DD21-7380-4FDB-8B48-45FC20EA3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51" y="956442"/>
            <a:ext cx="8460152" cy="3701556"/>
          </a:xfrm>
        </p:spPr>
        <p:txBody>
          <a:bodyPr/>
          <a:lstStyle/>
          <a:p>
            <a:r>
              <a:rPr lang="en-US" dirty="0"/>
              <a:t>System should log only useful messages.</a:t>
            </a:r>
          </a:p>
          <a:p>
            <a:r>
              <a:rPr lang="en-US" dirty="0"/>
              <a:t>You'll fine-tune logs to be less noisy.</a:t>
            </a:r>
          </a:p>
          <a:p>
            <a:r>
              <a:rPr lang="en-US" dirty="0"/>
              <a:t>You also need to send authentication logs to a remote server.</a:t>
            </a:r>
          </a:p>
          <a:p>
            <a:r>
              <a:rPr lang="en-US" dirty="0"/>
              <a:t>You'll configure rsyslog for remote logging over the network.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0CBEB0-F088-4472-AEE5-842289DD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5" y="134962"/>
            <a:ext cx="7883768" cy="633458"/>
          </a:xfrm>
        </p:spPr>
        <p:txBody>
          <a:bodyPr/>
          <a:lstStyle/>
          <a:p>
            <a:r>
              <a:rPr lang="en-US" dirty="0"/>
              <a:t>Activity: Configuring rsyslog for Local and Remote Logging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3298D-9B6B-4190-88B1-70160C55A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505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9EC43-20DF-4D3F-9FB2-B2E1561D3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You've used some standard tools to view logs.</a:t>
            </a:r>
          </a:p>
          <a:p>
            <a:r>
              <a:rPr lang="en-US" dirty="0"/>
              <a:t>Now you'll use a tool like </a:t>
            </a:r>
            <a:r>
              <a:rPr lang="en-US" dirty="0">
                <a:latin typeface="Cutive Mono" panose="020B0604020202020204" charset="0"/>
              </a:rPr>
              <a:t>journalctl</a:t>
            </a:r>
            <a:r>
              <a:rPr lang="en-US" dirty="0"/>
              <a:t> to perform more efficient filtering.</a:t>
            </a:r>
          </a:p>
          <a:p>
            <a:pPr lvl="1"/>
            <a:r>
              <a:rPr lang="en-US" dirty="0"/>
              <a:t>You can shape system messages for easier analysis.</a:t>
            </a:r>
          </a:p>
          <a:p>
            <a:r>
              <a:rPr lang="en-US" dirty="0"/>
              <a:t>You'll also get login event info using </a:t>
            </a:r>
            <a:r>
              <a:rPr lang="en-US" dirty="0">
                <a:latin typeface="Cutive Mono" panose="020B0604020202020204" charset="0"/>
              </a:rPr>
              <a:t>last</a:t>
            </a:r>
            <a:r>
              <a:rPr lang="en-US" dirty="0"/>
              <a:t> and similar commands.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C2CDE9-746A-4C2B-97C0-CB2E95C82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Examining Log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6FFD0-028E-4FDE-B8E5-DF737FE7F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256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501EEB-F4E0-4E24-B7A5-687C71F7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Types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890A4-EBA1-4342-82B6-2339E074E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C73C05-C311-444E-969D-2074E87082B6}"/>
              </a:ext>
            </a:extLst>
          </p:cNvPr>
          <p:cNvSpPr txBox="1">
            <a:spLocks/>
          </p:cNvSpPr>
          <p:nvPr/>
        </p:nvSpPr>
        <p:spPr>
          <a:xfrm>
            <a:off x="3221771" y="3141486"/>
            <a:ext cx="2700457" cy="1642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r>
              <a:rPr lang="en-US" dirty="0">
                <a:solidFill>
                  <a:srgbClr val="45545F"/>
                </a:solidFill>
              </a:rPr>
              <a:t>All files backed up.</a:t>
            </a:r>
          </a:p>
          <a:p>
            <a:pPr>
              <a:buClr>
                <a:srgbClr val="FF0000"/>
              </a:buClr>
            </a:pPr>
            <a:r>
              <a:rPr lang="en-US" dirty="0">
                <a:solidFill>
                  <a:srgbClr val="45545F"/>
                </a:solidFill>
              </a:rPr>
              <a:t>High storage space and slow backup.</a:t>
            </a:r>
          </a:p>
          <a:p>
            <a:pPr>
              <a:buClr>
                <a:srgbClr val="FF0000"/>
              </a:buClr>
            </a:pPr>
            <a:r>
              <a:rPr lang="en-US" dirty="0">
                <a:solidFill>
                  <a:srgbClr val="45545F"/>
                </a:solidFill>
              </a:rPr>
              <a:t>Quick to recover.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BA557-2679-445A-8938-4846F19C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222" y="707931"/>
            <a:ext cx="4439557" cy="24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029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516D-E813-42B8-9645-5048317C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Types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37781-2F28-436A-807C-77C0CA6A8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578B1A-5B1C-4A4D-BE3C-C70504E02EC7}"/>
              </a:ext>
            </a:extLst>
          </p:cNvPr>
          <p:cNvSpPr txBox="1">
            <a:spLocks/>
          </p:cNvSpPr>
          <p:nvPr/>
        </p:nvSpPr>
        <p:spPr>
          <a:xfrm>
            <a:off x="810412" y="3425007"/>
            <a:ext cx="2906100" cy="1596985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rgbClr val="ED1C24"/>
              </a:buClr>
              <a:buFont typeface="Arial"/>
              <a:buChar char="•"/>
              <a:defRPr sz="1800" kern="1200">
                <a:solidFill>
                  <a:srgbClr val="45545F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Clr>
                <a:srgbClr val="ED1C24"/>
              </a:buClr>
              <a:buFont typeface="Arial"/>
              <a:buChar char="•"/>
              <a:defRPr sz="1600" kern="1200">
                <a:solidFill>
                  <a:srgbClr val="45545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Clr>
                <a:srgbClr val="ED1C24"/>
              </a:buClr>
              <a:buFont typeface="Arial"/>
              <a:buChar char="•"/>
              <a:defRPr sz="1400" kern="1200">
                <a:solidFill>
                  <a:srgbClr val="45545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All files that have changed since last full backup.</a:t>
            </a:r>
          </a:p>
          <a:p>
            <a:r>
              <a:rPr lang="en-US" sz="1600" dirty="0"/>
              <a:t>Less storage space and backup time than full.</a:t>
            </a:r>
          </a:p>
          <a:p>
            <a:r>
              <a:rPr lang="en-US" sz="1600" dirty="0"/>
              <a:t>Slower to recover.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201752-072A-43AA-A155-95F0D698EA8C}"/>
              </a:ext>
            </a:extLst>
          </p:cNvPr>
          <p:cNvSpPr txBox="1">
            <a:spLocks/>
          </p:cNvSpPr>
          <p:nvPr/>
        </p:nvSpPr>
        <p:spPr>
          <a:xfrm>
            <a:off x="5215845" y="3425006"/>
            <a:ext cx="3135521" cy="1596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r>
              <a:rPr lang="en-US" sz="1600" dirty="0">
                <a:solidFill>
                  <a:srgbClr val="45545F"/>
                </a:solidFill>
              </a:rPr>
              <a:t>All files that have changed since last backup (any).</a:t>
            </a:r>
          </a:p>
          <a:p>
            <a:pPr>
              <a:buClr>
                <a:srgbClr val="FF0000"/>
              </a:buClr>
            </a:pPr>
            <a:r>
              <a:rPr lang="en-US" sz="1600" dirty="0">
                <a:solidFill>
                  <a:srgbClr val="45545F"/>
                </a:solidFill>
              </a:rPr>
              <a:t>Less time to perform than differential.</a:t>
            </a:r>
          </a:p>
          <a:p>
            <a:pPr>
              <a:buClr>
                <a:srgbClr val="FF0000"/>
              </a:buClr>
            </a:pPr>
            <a:r>
              <a:rPr lang="en-US" sz="1600" dirty="0">
                <a:solidFill>
                  <a:srgbClr val="45545F"/>
                </a:solidFill>
              </a:rPr>
              <a:t>Slowest to recover.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F4EF309-4237-4348-8724-76E22C2D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12" y="567622"/>
            <a:ext cx="6410884" cy="293168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25DA3E-2973-4A56-8522-96B1136F76AA}"/>
              </a:ext>
            </a:extLst>
          </p:cNvPr>
          <p:cNvCxnSpPr>
            <a:cxnSpLocks/>
          </p:cNvCxnSpPr>
          <p:nvPr/>
        </p:nvCxnSpPr>
        <p:spPr>
          <a:xfrm>
            <a:off x="4572000" y="757388"/>
            <a:ext cx="0" cy="41405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241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4CF5-CE53-40F3-9923-D95E4498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tar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1CAE8-F97F-4B77-B5A5-5215F901B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63812-F660-40C1-8F65-236F0A6D1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archives of data.</a:t>
            </a:r>
          </a:p>
          <a:p>
            <a:pPr lvl="1"/>
            <a:r>
              <a:rPr lang="en-US" dirty="0"/>
              <a:t>Usually created from directory that holds data you want to back up.</a:t>
            </a:r>
          </a:p>
          <a:p>
            <a:r>
              <a:rPr lang="en-US" dirty="0"/>
              <a:t>Can also be used on existing archives.</a:t>
            </a:r>
          </a:p>
          <a:p>
            <a:pPr lvl="1"/>
            <a:r>
              <a:rPr lang="en-US" dirty="0"/>
              <a:t>Extract files, store more files, update files, etc.</a:t>
            </a:r>
          </a:p>
          <a:p>
            <a:r>
              <a:rPr lang="en-US" dirty="0"/>
              <a:t>Archives have .tar extension.</a:t>
            </a:r>
          </a:p>
          <a:p>
            <a:r>
              <a:rPr lang="en-US" dirty="0"/>
              <a:t>Can also redirect/pipe output.</a:t>
            </a:r>
          </a:p>
        </p:txBody>
      </p:sp>
    </p:spTree>
    <p:extLst>
      <p:ext uri="{BB962C8B-B14F-4D97-AF65-F5344CB8AC3E}">
        <p14:creationId xmlns:p14="http://schemas.microsoft.com/office/powerpoint/2010/main" val="37950512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271D33-C0B1-452E-9ACF-9792B85A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tar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967C8-F387-486A-B86F-E94614C63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25CA1-6662-4E82-82EF-1D003D689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55" y="708660"/>
            <a:ext cx="6590891" cy="38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64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6B94-ED66-4B4D-9955-6EA290D9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cpio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368AF-B11C-4A1B-9DD1-42F48AE87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99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5E8B59E8-04C0-4EA3-9F4E-F2B87484B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300790"/>
              </p:ext>
            </p:extLst>
          </p:nvPr>
        </p:nvGraphicFramePr>
        <p:xfrm>
          <a:off x="950209" y="1749992"/>
          <a:ext cx="7239001" cy="1750797"/>
        </p:xfrm>
        <a:graphic>
          <a:graphicData uri="http://schemas.openxmlformats.org/drawingml/2006/table">
            <a:tbl>
              <a:tblPr/>
              <a:tblGrid>
                <a:gridCol w="1570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2630">
                  <a:extLst>
                    <a:ext uri="{9D8B030D-6E8A-4147-A177-3AD203B41FA5}">
                      <a16:colId xmlns:a16="http://schemas.microsoft.com/office/drawing/2014/main" val="3199578176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Operating Mode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Copy-out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cpio –o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Copy files into an archive.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Copy-in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cpio -i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Copy files from an archive.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Copy-pass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cpio -p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Copy files from one directory tree to another.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0396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24A931-AE87-4F29-A416-ABC40CE7EC10}"/>
</file>

<file path=customXml/itemProps2.xml><?xml version="1.0" encoding="utf-8"?>
<ds:datastoreItem xmlns:ds="http://schemas.openxmlformats.org/officeDocument/2006/customXml" ds:itemID="{03ED6092-1374-4375-B68E-96D6A4F73996}"/>
</file>

<file path=customXml/itemProps3.xml><?xml version="1.0" encoding="utf-8"?>
<ds:datastoreItem xmlns:ds="http://schemas.openxmlformats.org/officeDocument/2006/customXml" ds:itemID="{0ADD16B7-18C2-4E16-BAED-6422AF73ED3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3147</TotalTime>
  <Words>6616</Words>
  <Application>Microsoft Office PowerPoint</Application>
  <PresentationFormat>On-screen Show (16:9)</PresentationFormat>
  <Paragraphs>1088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0" baseType="lpstr">
      <vt:lpstr>Open Sans SemiBold</vt:lpstr>
      <vt:lpstr>Calibri</vt:lpstr>
      <vt:lpstr>Open Sans</vt:lpstr>
      <vt:lpstr>Roboto Mono</vt:lpstr>
      <vt:lpstr>Cutive Mono</vt:lpstr>
      <vt:lpstr>Arial</vt:lpstr>
      <vt:lpstr>2_LO-CompTIA</vt:lpstr>
      <vt:lpstr>Securing Linux Systems</vt:lpstr>
      <vt:lpstr>Cybersecurity</vt:lpstr>
      <vt:lpstr>The CIA Triad</vt:lpstr>
      <vt:lpstr>Authentication Methods</vt:lpstr>
      <vt:lpstr>Multi-Factor Authentication (Slide 1 of 2)</vt:lpstr>
      <vt:lpstr>Multi-Factor Authentication (Slide 2 of 2)</vt:lpstr>
      <vt:lpstr>Privilege Escalation</vt:lpstr>
      <vt:lpstr>chroot Jail (Slide 1 of 2)</vt:lpstr>
      <vt:lpstr>chroot Jail (Slide 2 of 2)</vt:lpstr>
      <vt:lpstr>Encryption (Slide 1 of 2)</vt:lpstr>
      <vt:lpstr>Encryption (Slide 2 of 2)</vt:lpstr>
      <vt:lpstr>LUKS</vt:lpstr>
      <vt:lpstr>The cryptsetup Command (Slide 1 of 2)</vt:lpstr>
      <vt:lpstr>The cryptsetup Command (Slide 2 of 2)</vt:lpstr>
      <vt:lpstr>Hashing (Slide 1 of 2)</vt:lpstr>
      <vt:lpstr>Hashing (Slide 2 of 2)</vt:lpstr>
      <vt:lpstr>Networking Security Best Practices</vt:lpstr>
      <vt:lpstr>User Access Security Best Practices</vt:lpstr>
      <vt:lpstr>Additional Security Best Practices</vt:lpstr>
      <vt:lpstr>Guidelines for Implementing Cybersecurity Best Practices</vt:lpstr>
      <vt:lpstr>PowerPoint Presentation</vt:lpstr>
      <vt:lpstr>Activity: Encrypting a Volume</vt:lpstr>
      <vt:lpstr>Identity and Access Management</vt:lpstr>
      <vt:lpstr>SSH Authentication (Slide 1 of 2)</vt:lpstr>
      <vt:lpstr>SSH Authentication (Slide 2 of 2)</vt:lpstr>
      <vt:lpstr>SSH Authentication Files in Linux</vt:lpstr>
      <vt:lpstr>SSH Key Commands (Slide 1 of 2)</vt:lpstr>
      <vt:lpstr>SSH Key Commands (Slide 2 of 2)</vt:lpstr>
      <vt:lpstr>The sshd_config File</vt:lpstr>
      <vt:lpstr>PAM</vt:lpstr>
      <vt:lpstr>PAM Configuration (Slide 1 of 2)</vt:lpstr>
      <vt:lpstr>PAM Configuration (Slide 2 of 2)</vt:lpstr>
      <vt:lpstr>TTY Security</vt:lpstr>
      <vt:lpstr>PKI</vt:lpstr>
      <vt:lpstr>PKI Components (Slide 1 of 2)</vt:lpstr>
      <vt:lpstr>PKI Components (Slide 2 of 2)</vt:lpstr>
      <vt:lpstr>OpenSSL</vt:lpstr>
      <vt:lpstr>VPNs and IPSec (Slide 1 of 2)</vt:lpstr>
      <vt:lpstr>VPNs and IPSec (Slide 2 of 2)</vt:lpstr>
      <vt:lpstr>VPNs and SSL/TLS</vt:lpstr>
      <vt:lpstr>Access and Authentication Troubleshooting</vt:lpstr>
      <vt:lpstr>PowerPoint Presentation</vt:lpstr>
      <vt:lpstr>Activity: Configuring SSH Authentication Using a Key Pair</vt:lpstr>
      <vt:lpstr>Context-Based Permissions</vt:lpstr>
      <vt:lpstr>MAC</vt:lpstr>
      <vt:lpstr>SELinux</vt:lpstr>
      <vt:lpstr>SELinux Contexts (Slide 1 of 2)</vt:lpstr>
      <vt:lpstr>SELinux Contexts (Slide 2 of 2)</vt:lpstr>
      <vt:lpstr>SELinux Modes</vt:lpstr>
      <vt:lpstr>SELinux Policies</vt:lpstr>
      <vt:lpstr>SELinux Commands (Slide 1 of 2)</vt:lpstr>
      <vt:lpstr>SELinux Commands (Slide 2 of 2)</vt:lpstr>
      <vt:lpstr>SELinux Violations</vt:lpstr>
      <vt:lpstr>AppArmor</vt:lpstr>
      <vt:lpstr>AppArmor Profiles</vt:lpstr>
      <vt:lpstr>AppArmor Commands</vt:lpstr>
      <vt:lpstr>PowerPoint Presentation</vt:lpstr>
      <vt:lpstr>Activity: Configuring SELinux</vt:lpstr>
      <vt:lpstr>Firewall (Slide 1 of 2)</vt:lpstr>
      <vt:lpstr>Firewall (Slide 2 of 2)</vt:lpstr>
      <vt:lpstr>ACL Features</vt:lpstr>
      <vt:lpstr>The iptables Tool (Slide 1 of 2)</vt:lpstr>
      <vt:lpstr>The iptables Tool (Slide 2 of 2)</vt:lpstr>
      <vt:lpstr>UFW</vt:lpstr>
      <vt:lpstr>The firewalld Service</vt:lpstr>
      <vt:lpstr>The firewall-cmd Command (Slide 1 of 2)</vt:lpstr>
      <vt:lpstr>The firewall-cmd Command (Slide 2 of 2)</vt:lpstr>
      <vt:lpstr>firewall-cmd Command Examples</vt:lpstr>
      <vt:lpstr>Netfilter</vt:lpstr>
      <vt:lpstr>IP Forwarding (Slide 1 of 2)</vt:lpstr>
      <vt:lpstr>IP Forwarding (Slide 2 of 2)</vt:lpstr>
      <vt:lpstr>IP Sets (Slide 1 of 2)</vt:lpstr>
      <vt:lpstr>IP Sets (Slide 2 of 2)</vt:lpstr>
      <vt:lpstr>Firewall Configuration for Applications</vt:lpstr>
      <vt:lpstr>Firewall Troubleshooting</vt:lpstr>
      <vt:lpstr>IPSs (Slide 1 of 2)</vt:lpstr>
      <vt:lpstr>IPSs (Slide 2 of 2)</vt:lpstr>
      <vt:lpstr>DenyHosts and Fail2ban</vt:lpstr>
      <vt:lpstr>PowerPoint Presentation</vt:lpstr>
      <vt:lpstr>Activity: Configuring a Firewall</vt:lpstr>
      <vt:lpstr>System Logs</vt:lpstr>
      <vt:lpstr>Log File Locations</vt:lpstr>
      <vt:lpstr>Log Rotation</vt:lpstr>
      <vt:lpstr>The rsyslogd Service</vt:lpstr>
      <vt:lpstr>The /etc/rsyslog.conf File (Slide 1 of 2)</vt:lpstr>
      <vt:lpstr>The /etc/rsyslog.conf File (Slide 2 of 2)</vt:lpstr>
      <vt:lpstr>Third-Party Agents</vt:lpstr>
      <vt:lpstr>The journalctl Command (Slide 1 of 2)</vt:lpstr>
      <vt:lpstr>The journalctl Command (Slide 1 of 2)</vt:lpstr>
      <vt:lpstr>The last Command (Slide 1 of 2)</vt:lpstr>
      <vt:lpstr>The last Command (Slide 2 of 2)</vt:lpstr>
      <vt:lpstr>PowerPoint Presentation</vt:lpstr>
      <vt:lpstr>Activity: Configuring rsyslog for Local and Remote Logging</vt:lpstr>
      <vt:lpstr>Activity: Examining Log Files</vt:lpstr>
      <vt:lpstr>Backup Types (Slide 1 of 2)</vt:lpstr>
      <vt:lpstr>Backup Types (Slide 2 of 2)</vt:lpstr>
      <vt:lpstr>The tar Command (Slide 1 of 2)</vt:lpstr>
      <vt:lpstr>The tar Command (Slide 2 of 2)</vt:lpstr>
      <vt:lpstr>The cpio Command</vt:lpstr>
      <vt:lpstr>The dd Command</vt:lpstr>
      <vt:lpstr>The mirrorvg Command</vt:lpstr>
      <vt:lpstr>Off-Site Backup</vt:lpstr>
      <vt:lpstr>Data Transfer Tools</vt:lpstr>
      <vt:lpstr>Activity: Archiving and Restoring Files</vt:lpstr>
      <vt:lpstr>Activity: Synchronizing Files</vt:lpstr>
      <vt:lpstr>Compression</vt:lpstr>
      <vt:lpstr>The gzip Command (Slide 1 of 2)</vt:lpstr>
      <vt:lpstr>The gzip Command (Slide 2 of 2)</vt:lpstr>
      <vt:lpstr>The xz Command (Slide 1 of 2)</vt:lpstr>
      <vt:lpstr>The xz Command (Slide 2 of 2)</vt:lpstr>
      <vt:lpstr>The bzip2 Suite (Slide 1 of 2)</vt:lpstr>
      <vt:lpstr>The bzip2 Suite (Slide 2 of 2)</vt:lpstr>
      <vt:lpstr>The zip Command</vt:lpstr>
      <vt:lpstr>Which Compression Method Should You Choose?</vt:lpstr>
      <vt:lpstr>Activity: Compressing Files</vt:lpstr>
      <vt:lpstr>Integrity Checking</vt:lpstr>
      <vt:lpstr>Hash Functions</vt:lpstr>
      <vt:lpstr>The md5sum Command</vt:lpstr>
      <vt:lpstr>SHA Commands (Slide 1 of 2)</vt:lpstr>
      <vt:lpstr>SHA Commands (Slide 2 of 2)</vt:lpstr>
      <vt:lpstr>PowerPoint Presentation</vt:lpstr>
      <vt:lpstr>Activity: Performing Integrity Checks on Files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Linux Systems</dc:title>
  <dc:subject/>
  <dc:creator>Jason Nufryk</dc:creator>
  <cp:keywords/>
  <dc:description/>
  <cp:lastModifiedBy>Lindsay Bachman</cp:lastModifiedBy>
  <cp:revision>220</cp:revision>
  <dcterms:created xsi:type="dcterms:W3CDTF">2018-09-18T20:33:01Z</dcterms:created>
  <dcterms:modified xsi:type="dcterms:W3CDTF">2019-03-15T16:10:39Z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